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9"/>
  </p:notesMasterIdLst>
  <p:handoutMasterIdLst>
    <p:handoutMasterId r:id="rId30"/>
  </p:handoutMasterIdLst>
  <p:sldIdLst>
    <p:sldId id="256" r:id="rId2"/>
    <p:sldId id="313" r:id="rId3"/>
    <p:sldId id="285" r:id="rId4"/>
    <p:sldId id="258" r:id="rId5"/>
    <p:sldId id="287" r:id="rId6"/>
    <p:sldId id="295" r:id="rId7"/>
    <p:sldId id="289" r:id="rId8"/>
    <p:sldId id="312" r:id="rId9"/>
    <p:sldId id="290" r:id="rId10"/>
    <p:sldId id="291" r:id="rId11"/>
    <p:sldId id="292" r:id="rId12"/>
    <p:sldId id="304" r:id="rId13"/>
    <p:sldId id="305" r:id="rId14"/>
    <p:sldId id="306" r:id="rId15"/>
    <p:sldId id="284" r:id="rId16"/>
    <p:sldId id="299" r:id="rId17"/>
    <p:sldId id="308" r:id="rId18"/>
    <p:sldId id="309" r:id="rId19"/>
    <p:sldId id="311" r:id="rId20"/>
    <p:sldId id="310" r:id="rId21"/>
    <p:sldId id="314" r:id="rId22"/>
    <p:sldId id="315" r:id="rId23"/>
    <p:sldId id="316" r:id="rId24"/>
    <p:sldId id="317" r:id="rId25"/>
    <p:sldId id="318" r:id="rId26"/>
    <p:sldId id="319" r:id="rId27"/>
    <p:sldId id="320" r:id="rId28"/>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4" autoAdjust="0"/>
    <p:restoredTop sz="94662" autoAdjust="0"/>
  </p:normalViewPr>
  <p:slideViewPr>
    <p:cSldViewPr>
      <p:cViewPr varScale="1">
        <p:scale>
          <a:sx n="70" d="100"/>
          <a:sy n="70" d="100"/>
        </p:scale>
        <p:origin x="-1374" y="6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6" d="100"/>
          <a:sy n="56" d="100"/>
        </p:scale>
        <p:origin x="-285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EB9E85-B1AC-46CA-B17C-42BF5CEC7831}" type="doc">
      <dgm:prSet loTypeId="urn:microsoft.com/office/officeart/2008/layout/CaptionedPictures" loCatId="picture" qsTypeId="urn:microsoft.com/office/officeart/2005/8/quickstyle/simple1" qsCatId="simple" csTypeId="urn:microsoft.com/office/officeart/2005/8/colors/accent1_2" csCatId="accent1" phldr="1"/>
      <dgm:spPr/>
      <dgm:t>
        <a:bodyPr/>
        <a:lstStyle/>
        <a:p>
          <a:endParaRPr lang="it-IT"/>
        </a:p>
      </dgm:t>
    </dgm:pt>
    <dgm:pt modelId="{8461ED17-F09C-491D-A268-5056F0499577}">
      <dgm:prSet phldrT="[Texto]" phldr="1"/>
      <dgm:spPr/>
      <dgm:t>
        <a:bodyPr/>
        <a:lstStyle/>
        <a:p>
          <a:endParaRPr lang="it-IT"/>
        </a:p>
      </dgm:t>
    </dgm:pt>
    <dgm:pt modelId="{DEBAE492-F2C7-4ECE-BBFD-EBD9B6964AC6}" type="parTrans" cxnId="{67A80D62-18E0-45F0-BB3E-541ACBBF18B1}">
      <dgm:prSet/>
      <dgm:spPr/>
      <dgm:t>
        <a:bodyPr/>
        <a:lstStyle/>
        <a:p>
          <a:endParaRPr lang="it-IT"/>
        </a:p>
      </dgm:t>
    </dgm:pt>
    <dgm:pt modelId="{E528137D-EB17-4F2F-AD7D-819C426C655A}" type="sibTrans" cxnId="{67A80D62-18E0-45F0-BB3E-541ACBBF18B1}">
      <dgm:prSet/>
      <dgm:spPr/>
      <dgm:t>
        <a:bodyPr/>
        <a:lstStyle/>
        <a:p>
          <a:endParaRPr lang="it-IT"/>
        </a:p>
      </dgm:t>
    </dgm:pt>
    <dgm:pt modelId="{4BF48796-A585-4390-82BF-23ADF1ECFEA4}">
      <dgm:prSet phldrT="[Texto]"/>
      <dgm:spPr/>
      <dgm:t>
        <a:bodyPr/>
        <a:lstStyle/>
        <a:p>
          <a:r>
            <a:rPr lang="es-419" b="1" dirty="0" smtClean="0">
              <a:solidFill>
                <a:srgbClr val="C00000"/>
              </a:solidFill>
            </a:rPr>
            <a:t>Procesamiento de una gran masa de datos</a:t>
          </a:r>
          <a:endParaRPr lang="it-IT" b="1" dirty="0">
            <a:solidFill>
              <a:srgbClr val="C00000"/>
            </a:solidFill>
          </a:endParaRPr>
        </a:p>
      </dgm:t>
    </dgm:pt>
    <dgm:pt modelId="{69B00926-FF3C-4B13-98A6-387E4C80B965}" type="parTrans" cxnId="{0210D0C7-6B51-4E16-A580-C088ACDC9BCC}">
      <dgm:prSet/>
      <dgm:spPr/>
      <dgm:t>
        <a:bodyPr/>
        <a:lstStyle/>
        <a:p>
          <a:endParaRPr lang="it-IT"/>
        </a:p>
      </dgm:t>
    </dgm:pt>
    <dgm:pt modelId="{7509CF55-75D7-46A1-9624-8EB90D374B42}" type="sibTrans" cxnId="{0210D0C7-6B51-4E16-A580-C088ACDC9BCC}">
      <dgm:prSet/>
      <dgm:spPr/>
      <dgm:t>
        <a:bodyPr/>
        <a:lstStyle/>
        <a:p>
          <a:endParaRPr lang="it-IT"/>
        </a:p>
      </dgm:t>
    </dgm:pt>
    <dgm:pt modelId="{286A46D4-67F4-4F02-8940-BF2DC1B9FC6C}">
      <dgm:prSet phldrT="[Texto]" phldr="1"/>
      <dgm:spPr/>
      <dgm:t>
        <a:bodyPr/>
        <a:lstStyle/>
        <a:p>
          <a:endParaRPr lang="it-IT"/>
        </a:p>
      </dgm:t>
    </dgm:pt>
    <dgm:pt modelId="{ED9170B9-9A3E-4110-A069-08407CFFAA0D}" type="parTrans" cxnId="{8256E842-753C-44FB-9019-640593C0E383}">
      <dgm:prSet/>
      <dgm:spPr/>
      <dgm:t>
        <a:bodyPr/>
        <a:lstStyle/>
        <a:p>
          <a:endParaRPr lang="it-IT"/>
        </a:p>
      </dgm:t>
    </dgm:pt>
    <dgm:pt modelId="{C9BD71F8-2045-44DA-A30A-C092B3DC6683}" type="sibTrans" cxnId="{8256E842-753C-44FB-9019-640593C0E383}">
      <dgm:prSet/>
      <dgm:spPr/>
      <dgm:t>
        <a:bodyPr/>
        <a:lstStyle/>
        <a:p>
          <a:endParaRPr lang="it-IT"/>
        </a:p>
      </dgm:t>
    </dgm:pt>
    <dgm:pt modelId="{67A292C4-C53E-4AD4-890D-7FF2126048E1}">
      <dgm:prSet phldrT="[Texto]"/>
      <dgm:spPr/>
      <dgm:t>
        <a:bodyPr/>
        <a:lstStyle/>
        <a:p>
          <a:r>
            <a:rPr lang="es-419" b="1" dirty="0" smtClean="0">
              <a:solidFill>
                <a:srgbClr val="C00000"/>
              </a:solidFill>
            </a:rPr>
            <a:t>Analisis Avanzado</a:t>
          </a:r>
          <a:endParaRPr lang="it-IT" b="1" dirty="0">
            <a:solidFill>
              <a:srgbClr val="C00000"/>
            </a:solidFill>
          </a:endParaRPr>
        </a:p>
      </dgm:t>
    </dgm:pt>
    <dgm:pt modelId="{72EB47CF-5CCD-4090-B4CE-82DE577B909F}" type="parTrans" cxnId="{0080B6C9-AEE5-4F33-ABF2-65003C1B3773}">
      <dgm:prSet/>
      <dgm:spPr/>
      <dgm:t>
        <a:bodyPr/>
        <a:lstStyle/>
        <a:p>
          <a:endParaRPr lang="it-IT"/>
        </a:p>
      </dgm:t>
    </dgm:pt>
    <dgm:pt modelId="{FCFC02C3-DDFD-44A1-A56A-20B264B2FBE6}" type="sibTrans" cxnId="{0080B6C9-AEE5-4F33-ABF2-65003C1B3773}">
      <dgm:prSet/>
      <dgm:spPr/>
      <dgm:t>
        <a:bodyPr/>
        <a:lstStyle/>
        <a:p>
          <a:endParaRPr lang="it-IT"/>
        </a:p>
      </dgm:t>
    </dgm:pt>
    <dgm:pt modelId="{16BFC826-D6B1-4754-87DC-0CFFC0CE5A3D}">
      <dgm:prSet phldrT="[Texto]" phldr="1"/>
      <dgm:spPr/>
      <dgm:t>
        <a:bodyPr/>
        <a:lstStyle/>
        <a:p>
          <a:endParaRPr lang="it-IT"/>
        </a:p>
      </dgm:t>
    </dgm:pt>
    <dgm:pt modelId="{E9DC85D9-68D0-4524-930F-B592011F82C7}" type="parTrans" cxnId="{09520654-807E-40FC-985F-84BE7A164F96}">
      <dgm:prSet/>
      <dgm:spPr/>
      <dgm:t>
        <a:bodyPr/>
        <a:lstStyle/>
        <a:p>
          <a:endParaRPr lang="it-IT"/>
        </a:p>
      </dgm:t>
    </dgm:pt>
    <dgm:pt modelId="{3A5D8CA5-6935-48A3-9177-6A6EC12596EA}" type="sibTrans" cxnId="{09520654-807E-40FC-985F-84BE7A164F96}">
      <dgm:prSet/>
      <dgm:spPr/>
      <dgm:t>
        <a:bodyPr/>
        <a:lstStyle/>
        <a:p>
          <a:endParaRPr lang="it-IT"/>
        </a:p>
      </dgm:t>
    </dgm:pt>
    <dgm:pt modelId="{D5B88ACD-F0FC-4363-9A40-DA6B9035D370}">
      <dgm:prSet phldrT="[Texto]"/>
      <dgm:spPr/>
      <dgm:t>
        <a:bodyPr/>
        <a:lstStyle/>
        <a:p>
          <a:r>
            <a:rPr lang="es-419" b="1" dirty="0" smtClean="0">
              <a:solidFill>
                <a:srgbClr val="C00000"/>
              </a:solidFill>
            </a:rPr>
            <a:t>Analisis de las decisiones coorporativas</a:t>
          </a:r>
          <a:endParaRPr lang="it-IT" b="1" dirty="0">
            <a:solidFill>
              <a:srgbClr val="C00000"/>
            </a:solidFill>
          </a:endParaRPr>
        </a:p>
      </dgm:t>
    </dgm:pt>
    <dgm:pt modelId="{16CF06ED-F142-4279-9226-78D3DEFCA2E8}" type="parTrans" cxnId="{5E047B90-E764-4837-B788-145ED02704B9}">
      <dgm:prSet/>
      <dgm:spPr/>
      <dgm:t>
        <a:bodyPr/>
        <a:lstStyle/>
        <a:p>
          <a:endParaRPr lang="it-IT"/>
        </a:p>
      </dgm:t>
    </dgm:pt>
    <dgm:pt modelId="{AE6C43EE-D5E5-4A49-8EA2-BD62CF7A58CE}" type="sibTrans" cxnId="{5E047B90-E764-4837-B788-145ED02704B9}">
      <dgm:prSet/>
      <dgm:spPr/>
      <dgm:t>
        <a:bodyPr/>
        <a:lstStyle/>
        <a:p>
          <a:endParaRPr lang="it-IT"/>
        </a:p>
      </dgm:t>
    </dgm:pt>
    <dgm:pt modelId="{60A07689-F6A3-4CB0-88E0-10C626F5DC5F}" type="pres">
      <dgm:prSet presAssocID="{F9EB9E85-B1AC-46CA-B17C-42BF5CEC7831}" presName="Name0" presStyleCnt="0">
        <dgm:presLayoutVars>
          <dgm:chMax/>
          <dgm:chPref/>
          <dgm:dir/>
        </dgm:presLayoutVars>
      </dgm:prSet>
      <dgm:spPr/>
      <dgm:t>
        <a:bodyPr/>
        <a:lstStyle/>
        <a:p>
          <a:endParaRPr lang="it-IT"/>
        </a:p>
      </dgm:t>
    </dgm:pt>
    <dgm:pt modelId="{C99887D1-D4CF-4BB8-BAF5-E48AB0390F4F}" type="pres">
      <dgm:prSet presAssocID="{8461ED17-F09C-491D-A268-5056F0499577}" presName="composite" presStyleCnt="0">
        <dgm:presLayoutVars>
          <dgm:chMax val="1"/>
          <dgm:chPref val="1"/>
        </dgm:presLayoutVars>
      </dgm:prSet>
      <dgm:spPr/>
    </dgm:pt>
    <dgm:pt modelId="{AA7DEE70-E4EF-4BCB-BE84-15C7EA158AC7}" type="pres">
      <dgm:prSet presAssocID="{8461ED17-F09C-491D-A268-5056F0499577}" presName="Accent" presStyleLbl="trAlignAcc1" presStyleIdx="0" presStyleCnt="3">
        <dgm:presLayoutVars>
          <dgm:chMax val="0"/>
          <dgm:chPref val="0"/>
        </dgm:presLayoutVars>
      </dgm:prSet>
      <dgm:spPr/>
    </dgm:pt>
    <dgm:pt modelId="{2B32266B-3421-45D8-8ADF-C3B34487FAD1}" type="pres">
      <dgm:prSet presAssocID="{8461ED17-F09C-491D-A268-5056F0499577}" presName="Image" presStyleLbl="alignImgPlace1" presStyleIdx="0" presStyleCnt="3">
        <dgm:presLayoutVars>
          <dgm:chMax val="0"/>
          <dgm:chPref val="0"/>
        </dgm:presLayoutVars>
      </dgm:prSet>
      <dgm:spPr>
        <a:blipFill rotWithShape="1">
          <a:blip xmlns:r="http://schemas.openxmlformats.org/officeDocument/2006/relationships" r:embed="rId1"/>
          <a:stretch>
            <a:fillRect/>
          </a:stretch>
        </a:blipFill>
      </dgm:spPr>
    </dgm:pt>
    <dgm:pt modelId="{A7369FE7-2CD4-4FDF-8840-4B6AF3BCAA8A}" type="pres">
      <dgm:prSet presAssocID="{8461ED17-F09C-491D-A268-5056F0499577}" presName="ChildComposite" presStyleCnt="0"/>
      <dgm:spPr/>
    </dgm:pt>
    <dgm:pt modelId="{C334835D-A422-4090-A99E-CDE60046B2BD}" type="pres">
      <dgm:prSet presAssocID="{8461ED17-F09C-491D-A268-5056F0499577}" presName="Child" presStyleLbl="node1" presStyleIdx="0" presStyleCnt="3">
        <dgm:presLayoutVars>
          <dgm:chMax val="0"/>
          <dgm:chPref val="0"/>
          <dgm:bulletEnabled val="1"/>
        </dgm:presLayoutVars>
      </dgm:prSet>
      <dgm:spPr/>
      <dgm:t>
        <a:bodyPr/>
        <a:lstStyle/>
        <a:p>
          <a:endParaRPr lang="it-IT"/>
        </a:p>
      </dgm:t>
    </dgm:pt>
    <dgm:pt modelId="{D0E6CB59-E8B8-4C19-BA87-6F819D846D2F}" type="pres">
      <dgm:prSet presAssocID="{8461ED17-F09C-491D-A268-5056F0499577}" presName="Parent" presStyleLbl="revTx" presStyleIdx="0" presStyleCnt="3">
        <dgm:presLayoutVars>
          <dgm:chMax val="1"/>
          <dgm:chPref val="0"/>
          <dgm:bulletEnabled val="1"/>
        </dgm:presLayoutVars>
      </dgm:prSet>
      <dgm:spPr/>
      <dgm:t>
        <a:bodyPr/>
        <a:lstStyle/>
        <a:p>
          <a:endParaRPr lang="it-IT"/>
        </a:p>
      </dgm:t>
    </dgm:pt>
    <dgm:pt modelId="{D863735F-35AD-4735-A8BB-1F389747F2FC}" type="pres">
      <dgm:prSet presAssocID="{E528137D-EB17-4F2F-AD7D-819C426C655A}" presName="sibTrans" presStyleCnt="0"/>
      <dgm:spPr/>
    </dgm:pt>
    <dgm:pt modelId="{6924E5D0-8A13-47E1-BFE8-D75F3AB6C269}" type="pres">
      <dgm:prSet presAssocID="{286A46D4-67F4-4F02-8940-BF2DC1B9FC6C}" presName="composite" presStyleCnt="0">
        <dgm:presLayoutVars>
          <dgm:chMax val="1"/>
          <dgm:chPref val="1"/>
        </dgm:presLayoutVars>
      </dgm:prSet>
      <dgm:spPr/>
    </dgm:pt>
    <dgm:pt modelId="{2BB175E5-70A4-4554-AD59-F389CF2DCDFA}" type="pres">
      <dgm:prSet presAssocID="{286A46D4-67F4-4F02-8940-BF2DC1B9FC6C}" presName="Accent" presStyleLbl="trAlignAcc1" presStyleIdx="1" presStyleCnt="3">
        <dgm:presLayoutVars>
          <dgm:chMax val="0"/>
          <dgm:chPref val="0"/>
        </dgm:presLayoutVars>
      </dgm:prSet>
      <dgm:spPr/>
    </dgm:pt>
    <dgm:pt modelId="{4216B6DD-DBD0-4959-804C-0CFE0166ABE7}" type="pres">
      <dgm:prSet presAssocID="{286A46D4-67F4-4F02-8940-BF2DC1B9FC6C}" presName="Image" presStyleLbl="alignImgPlace1" presStyleIdx="1" presStyleCnt="3">
        <dgm:presLayoutVars>
          <dgm:chMax val="0"/>
          <dgm:chPref val="0"/>
        </dgm:presLayoutVars>
      </dgm:prSet>
      <dgm:spPr>
        <a:blipFill rotWithShape="1">
          <a:blip xmlns:r="http://schemas.openxmlformats.org/officeDocument/2006/relationships" r:embed="rId2"/>
          <a:stretch>
            <a:fillRect/>
          </a:stretch>
        </a:blipFill>
      </dgm:spPr>
    </dgm:pt>
    <dgm:pt modelId="{90BD4435-76C9-43EC-8625-19FFD7ACF508}" type="pres">
      <dgm:prSet presAssocID="{286A46D4-67F4-4F02-8940-BF2DC1B9FC6C}" presName="ChildComposite" presStyleCnt="0"/>
      <dgm:spPr/>
    </dgm:pt>
    <dgm:pt modelId="{E94492B9-F30C-4458-A8FB-678147A56CF0}" type="pres">
      <dgm:prSet presAssocID="{286A46D4-67F4-4F02-8940-BF2DC1B9FC6C}" presName="Child" presStyleLbl="node1" presStyleIdx="1" presStyleCnt="3">
        <dgm:presLayoutVars>
          <dgm:chMax val="0"/>
          <dgm:chPref val="0"/>
          <dgm:bulletEnabled val="1"/>
        </dgm:presLayoutVars>
      </dgm:prSet>
      <dgm:spPr/>
      <dgm:t>
        <a:bodyPr/>
        <a:lstStyle/>
        <a:p>
          <a:endParaRPr lang="it-IT"/>
        </a:p>
      </dgm:t>
    </dgm:pt>
    <dgm:pt modelId="{25208DA5-9098-4106-858E-689928AC2869}" type="pres">
      <dgm:prSet presAssocID="{286A46D4-67F4-4F02-8940-BF2DC1B9FC6C}" presName="Parent" presStyleLbl="revTx" presStyleIdx="1" presStyleCnt="3">
        <dgm:presLayoutVars>
          <dgm:chMax val="1"/>
          <dgm:chPref val="0"/>
          <dgm:bulletEnabled val="1"/>
        </dgm:presLayoutVars>
      </dgm:prSet>
      <dgm:spPr/>
      <dgm:t>
        <a:bodyPr/>
        <a:lstStyle/>
        <a:p>
          <a:endParaRPr lang="it-IT"/>
        </a:p>
      </dgm:t>
    </dgm:pt>
    <dgm:pt modelId="{B17CCB61-55B1-4558-9F2A-9ED345BCEE61}" type="pres">
      <dgm:prSet presAssocID="{C9BD71F8-2045-44DA-A30A-C092B3DC6683}" presName="sibTrans" presStyleCnt="0"/>
      <dgm:spPr/>
    </dgm:pt>
    <dgm:pt modelId="{CD658C50-BDB5-4892-A41D-701BC122F7A4}" type="pres">
      <dgm:prSet presAssocID="{16BFC826-D6B1-4754-87DC-0CFFC0CE5A3D}" presName="composite" presStyleCnt="0">
        <dgm:presLayoutVars>
          <dgm:chMax val="1"/>
          <dgm:chPref val="1"/>
        </dgm:presLayoutVars>
      </dgm:prSet>
      <dgm:spPr/>
    </dgm:pt>
    <dgm:pt modelId="{56875B2C-7484-4386-89EC-57E3D257C7B6}" type="pres">
      <dgm:prSet presAssocID="{16BFC826-D6B1-4754-87DC-0CFFC0CE5A3D}" presName="Accent" presStyleLbl="trAlignAcc1" presStyleIdx="2" presStyleCnt="3">
        <dgm:presLayoutVars>
          <dgm:chMax val="0"/>
          <dgm:chPref val="0"/>
        </dgm:presLayoutVars>
      </dgm:prSet>
      <dgm:spPr/>
    </dgm:pt>
    <dgm:pt modelId="{9A11B66F-A256-4528-9AA8-5717382C7705}" type="pres">
      <dgm:prSet presAssocID="{16BFC826-D6B1-4754-87DC-0CFFC0CE5A3D}" presName="Image" presStyleLbl="alignImgPlace1" presStyleIdx="2" presStyleCnt="3">
        <dgm:presLayoutVars>
          <dgm:chMax val="0"/>
          <dgm:chPref val="0"/>
        </dgm:presLayoutVars>
      </dgm:prSet>
      <dgm:spPr>
        <a:blipFill rotWithShape="1">
          <a:blip xmlns:r="http://schemas.openxmlformats.org/officeDocument/2006/relationships" r:embed="rId3"/>
          <a:stretch>
            <a:fillRect/>
          </a:stretch>
        </a:blipFill>
      </dgm:spPr>
    </dgm:pt>
    <dgm:pt modelId="{835F9999-E8CC-4098-87A8-42EFBD674D27}" type="pres">
      <dgm:prSet presAssocID="{16BFC826-D6B1-4754-87DC-0CFFC0CE5A3D}" presName="ChildComposite" presStyleCnt="0"/>
      <dgm:spPr/>
    </dgm:pt>
    <dgm:pt modelId="{AABAA971-C4E1-4529-9849-9576D2C76E56}" type="pres">
      <dgm:prSet presAssocID="{16BFC826-D6B1-4754-87DC-0CFFC0CE5A3D}" presName="Child" presStyleLbl="node1" presStyleIdx="2" presStyleCnt="3">
        <dgm:presLayoutVars>
          <dgm:chMax val="0"/>
          <dgm:chPref val="0"/>
          <dgm:bulletEnabled val="1"/>
        </dgm:presLayoutVars>
      </dgm:prSet>
      <dgm:spPr/>
      <dgm:t>
        <a:bodyPr/>
        <a:lstStyle/>
        <a:p>
          <a:endParaRPr lang="it-IT"/>
        </a:p>
      </dgm:t>
    </dgm:pt>
    <dgm:pt modelId="{EF199D39-4B51-40FA-BBDE-6881643F623A}" type="pres">
      <dgm:prSet presAssocID="{16BFC826-D6B1-4754-87DC-0CFFC0CE5A3D}" presName="Parent" presStyleLbl="revTx" presStyleIdx="2" presStyleCnt="3">
        <dgm:presLayoutVars>
          <dgm:chMax val="1"/>
          <dgm:chPref val="0"/>
          <dgm:bulletEnabled val="1"/>
        </dgm:presLayoutVars>
      </dgm:prSet>
      <dgm:spPr/>
      <dgm:t>
        <a:bodyPr/>
        <a:lstStyle/>
        <a:p>
          <a:endParaRPr lang="it-IT"/>
        </a:p>
      </dgm:t>
    </dgm:pt>
  </dgm:ptLst>
  <dgm:cxnLst>
    <dgm:cxn modelId="{0210D0C7-6B51-4E16-A580-C088ACDC9BCC}" srcId="{8461ED17-F09C-491D-A268-5056F0499577}" destId="{4BF48796-A585-4390-82BF-23ADF1ECFEA4}" srcOrd="0" destOrd="0" parTransId="{69B00926-FF3C-4B13-98A6-387E4C80B965}" sibTransId="{7509CF55-75D7-46A1-9624-8EB90D374B42}"/>
    <dgm:cxn modelId="{B3905A5E-5E4D-43BF-9F3E-9D7AAAB57446}" type="presOf" srcId="{4BF48796-A585-4390-82BF-23ADF1ECFEA4}" destId="{C334835D-A422-4090-A99E-CDE60046B2BD}" srcOrd="0" destOrd="0" presId="urn:microsoft.com/office/officeart/2008/layout/CaptionedPictures"/>
    <dgm:cxn modelId="{0080B6C9-AEE5-4F33-ABF2-65003C1B3773}" srcId="{286A46D4-67F4-4F02-8940-BF2DC1B9FC6C}" destId="{67A292C4-C53E-4AD4-890D-7FF2126048E1}" srcOrd="0" destOrd="0" parTransId="{72EB47CF-5CCD-4090-B4CE-82DE577B909F}" sibTransId="{FCFC02C3-DDFD-44A1-A56A-20B264B2FBE6}"/>
    <dgm:cxn modelId="{67A80D62-18E0-45F0-BB3E-541ACBBF18B1}" srcId="{F9EB9E85-B1AC-46CA-B17C-42BF5CEC7831}" destId="{8461ED17-F09C-491D-A268-5056F0499577}" srcOrd="0" destOrd="0" parTransId="{DEBAE492-F2C7-4ECE-BBFD-EBD9B6964AC6}" sibTransId="{E528137D-EB17-4F2F-AD7D-819C426C655A}"/>
    <dgm:cxn modelId="{8C9A609D-138A-405B-BE3B-3A2698608A9F}" type="presOf" srcId="{286A46D4-67F4-4F02-8940-BF2DC1B9FC6C}" destId="{25208DA5-9098-4106-858E-689928AC2869}" srcOrd="0" destOrd="0" presId="urn:microsoft.com/office/officeart/2008/layout/CaptionedPictures"/>
    <dgm:cxn modelId="{5E047B90-E764-4837-B788-145ED02704B9}" srcId="{16BFC826-D6B1-4754-87DC-0CFFC0CE5A3D}" destId="{D5B88ACD-F0FC-4363-9A40-DA6B9035D370}" srcOrd="0" destOrd="0" parTransId="{16CF06ED-F142-4279-9226-78D3DEFCA2E8}" sibTransId="{AE6C43EE-D5E5-4A49-8EA2-BD62CF7A58CE}"/>
    <dgm:cxn modelId="{D25A384E-C116-4E33-8261-7DCE0C818D0C}" type="presOf" srcId="{D5B88ACD-F0FC-4363-9A40-DA6B9035D370}" destId="{AABAA971-C4E1-4529-9849-9576D2C76E56}" srcOrd="0" destOrd="0" presId="urn:microsoft.com/office/officeart/2008/layout/CaptionedPictures"/>
    <dgm:cxn modelId="{8256E842-753C-44FB-9019-640593C0E383}" srcId="{F9EB9E85-B1AC-46CA-B17C-42BF5CEC7831}" destId="{286A46D4-67F4-4F02-8940-BF2DC1B9FC6C}" srcOrd="1" destOrd="0" parTransId="{ED9170B9-9A3E-4110-A069-08407CFFAA0D}" sibTransId="{C9BD71F8-2045-44DA-A30A-C092B3DC6683}"/>
    <dgm:cxn modelId="{75395122-0EBD-4AFC-BA3D-8B3BF420EA10}" type="presOf" srcId="{F9EB9E85-B1AC-46CA-B17C-42BF5CEC7831}" destId="{60A07689-F6A3-4CB0-88E0-10C626F5DC5F}" srcOrd="0" destOrd="0" presId="urn:microsoft.com/office/officeart/2008/layout/CaptionedPictures"/>
    <dgm:cxn modelId="{4DB2D7E7-A614-49F4-AA5F-A8A799595A61}" type="presOf" srcId="{8461ED17-F09C-491D-A268-5056F0499577}" destId="{D0E6CB59-E8B8-4C19-BA87-6F819D846D2F}" srcOrd="0" destOrd="0" presId="urn:microsoft.com/office/officeart/2008/layout/CaptionedPictures"/>
    <dgm:cxn modelId="{09520654-807E-40FC-985F-84BE7A164F96}" srcId="{F9EB9E85-B1AC-46CA-B17C-42BF5CEC7831}" destId="{16BFC826-D6B1-4754-87DC-0CFFC0CE5A3D}" srcOrd="2" destOrd="0" parTransId="{E9DC85D9-68D0-4524-930F-B592011F82C7}" sibTransId="{3A5D8CA5-6935-48A3-9177-6A6EC12596EA}"/>
    <dgm:cxn modelId="{BA620132-B376-451D-BCEE-90EBF363319D}" type="presOf" srcId="{16BFC826-D6B1-4754-87DC-0CFFC0CE5A3D}" destId="{EF199D39-4B51-40FA-BBDE-6881643F623A}" srcOrd="0" destOrd="0" presId="urn:microsoft.com/office/officeart/2008/layout/CaptionedPictures"/>
    <dgm:cxn modelId="{E7904D53-33D7-42D1-A1DD-3878D78C7802}" type="presOf" srcId="{67A292C4-C53E-4AD4-890D-7FF2126048E1}" destId="{E94492B9-F30C-4458-A8FB-678147A56CF0}" srcOrd="0" destOrd="0" presId="urn:microsoft.com/office/officeart/2008/layout/CaptionedPictures"/>
    <dgm:cxn modelId="{5F3C9C37-DC1B-42C3-98AC-E8D3D803BA9F}" type="presParOf" srcId="{60A07689-F6A3-4CB0-88E0-10C626F5DC5F}" destId="{C99887D1-D4CF-4BB8-BAF5-E48AB0390F4F}" srcOrd="0" destOrd="0" presId="urn:microsoft.com/office/officeart/2008/layout/CaptionedPictures"/>
    <dgm:cxn modelId="{511497B6-0265-4FB6-97E3-C59BEF0B509E}" type="presParOf" srcId="{C99887D1-D4CF-4BB8-BAF5-E48AB0390F4F}" destId="{AA7DEE70-E4EF-4BCB-BE84-15C7EA158AC7}" srcOrd="0" destOrd="0" presId="urn:microsoft.com/office/officeart/2008/layout/CaptionedPictures"/>
    <dgm:cxn modelId="{FF0F1E8E-A5A9-4929-BEFC-450B4D6FC35B}" type="presParOf" srcId="{C99887D1-D4CF-4BB8-BAF5-E48AB0390F4F}" destId="{2B32266B-3421-45D8-8ADF-C3B34487FAD1}" srcOrd="1" destOrd="0" presId="urn:microsoft.com/office/officeart/2008/layout/CaptionedPictures"/>
    <dgm:cxn modelId="{CD4A6FE9-5E0E-449A-9C2A-692F6CB35749}" type="presParOf" srcId="{C99887D1-D4CF-4BB8-BAF5-E48AB0390F4F}" destId="{A7369FE7-2CD4-4FDF-8840-4B6AF3BCAA8A}" srcOrd="2" destOrd="0" presId="urn:microsoft.com/office/officeart/2008/layout/CaptionedPictures"/>
    <dgm:cxn modelId="{8ABE7126-AB11-48C4-9309-A69CA02005CE}" type="presParOf" srcId="{A7369FE7-2CD4-4FDF-8840-4B6AF3BCAA8A}" destId="{C334835D-A422-4090-A99E-CDE60046B2BD}" srcOrd="0" destOrd="0" presId="urn:microsoft.com/office/officeart/2008/layout/CaptionedPictures"/>
    <dgm:cxn modelId="{2BD96D9E-F59E-448E-927B-2790B08B5E5B}" type="presParOf" srcId="{A7369FE7-2CD4-4FDF-8840-4B6AF3BCAA8A}" destId="{D0E6CB59-E8B8-4C19-BA87-6F819D846D2F}" srcOrd="1" destOrd="0" presId="urn:microsoft.com/office/officeart/2008/layout/CaptionedPictures"/>
    <dgm:cxn modelId="{D90B506E-9EF8-4F16-9C9B-5F4B4FF3915A}" type="presParOf" srcId="{60A07689-F6A3-4CB0-88E0-10C626F5DC5F}" destId="{D863735F-35AD-4735-A8BB-1F389747F2FC}" srcOrd="1" destOrd="0" presId="urn:microsoft.com/office/officeart/2008/layout/CaptionedPictures"/>
    <dgm:cxn modelId="{D0B00953-F97D-4EE6-AF5D-8341DCF5F73D}" type="presParOf" srcId="{60A07689-F6A3-4CB0-88E0-10C626F5DC5F}" destId="{6924E5D0-8A13-47E1-BFE8-D75F3AB6C269}" srcOrd="2" destOrd="0" presId="urn:microsoft.com/office/officeart/2008/layout/CaptionedPictures"/>
    <dgm:cxn modelId="{30028B65-2F66-4827-AB3C-C782508F4E46}" type="presParOf" srcId="{6924E5D0-8A13-47E1-BFE8-D75F3AB6C269}" destId="{2BB175E5-70A4-4554-AD59-F389CF2DCDFA}" srcOrd="0" destOrd="0" presId="urn:microsoft.com/office/officeart/2008/layout/CaptionedPictures"/>
    <dgm:cxn modelId="{249BB55C-D1C2-49E9-9A90-619EB43C88B7}" type="presParOf" srcId="{6924E5D0-8A13-47E1-BFE8-D75F3AB6C269}" destId="{4216B6DD-DBD0-4959-804C-0CFE0166ABE7}" srcOrd="1" destOrd="0" presId="urn:microsoft.com/office/officeart/2008/layout/CaptionedPictures"/>
    <dgm:cxn modelId="{1F6B3FF0-1EDB-4087-A9F6-C02BFF5A08C3}" type="presParOf" srcId="{6924E5D0-8A13-47E1-BFE8-D75F3AB6C269}" destId="{90BD4435-76C9-43EC-8625-19FFD7ACF508}" srcOrd="2" destOrd="0" presId="urn:microsoft.com/office/officeart/2008/layout/CaptionedPictures"/>
    <dgm:cxn modelId="{8872A010-DC4A-4088-BC07-5D2C6E529A91}" type="presParOf" srcId="{90BD4435-76C9-43EC-8625-19FFD7ACF508}" destId="{E94492B9-F30C-4458-A8FB-678147A56CF0}" srcOrd="0" destOrd="0" presId="urn:microsoft.com/office/officeart/2008/layout/CaptionedPictures"/>
    <dgm:cxn modelId="{20C8DE48-1AB6-4059-B683-B1EC5150795F}" type="presParOf" srcId="{90BD4435-76C9-43EC-8625-19FFD7ACF508}" destId="{25208DA5-9098-4106-858E-689928AC2869}" srcOrd="1" destOrd="0" presId="urn:microsoft.com/office/officeart/2008/layout/CaptionedPictures"/>
    <dgm:cxn modelId="{413376F9-A82F-4B14-AD40-D5AE07EAD4FE}" type="presParOf" srcId="{60A07689-F6A3-4CB0-88E0-10C626F5DC5F}" destId="{B17CCB61-55B1-4558-9F2A-9ED345BCEE61}" srcOrd="3" destOrd="0" presId="urn:microsoft.com/office/officeart/2008/layout/CaptionedPictures"/>
    <dgm:cxn modelId="{808D5E0E-22BB-447B-8B64-4882E57D7580}" type="presParOf" srcId="{60A07689-F6A3-4CB0-88E0-10C626F5DC5F}" destId="{CD658C50-BDB5-4892-A41D-701BC122F7A4}" srcOrd="4" destOrd="0" presId="urn:microsoft.com/office/officeart/2008/layout/CaptionedPictures"/>
    <dgm:cxn modelId="{9477186D-2000-4749-8A5C-1EAB0058FF47}" type="presParOf" srcId="{CD658C50-BDB5-4892-A41D-701BC122F7A4}" destId="{56875B2C-7484-4386-89EC-57E3D257C7B6}" srcOrd="0" destOrd="0" presId="urn:microsoft.com/office/officeart/2008/layout/CaptionedPictures"/>
    <dgm:cxn modelId="{E665631A-C274-46AD-9F19-F145A91D74BD}" type="presParOf" srcId="{CD658C50-BDB5-4892-A41D-701BC122F7A4}" destId="{9A11B66F-A256-4528-9AA8-5717382C7705}" srcOrd="1" destOrd="0" presId="urn:microsoft.com/office/officeart/2008/layout/CaptionedPictures"/>
    <dgm:cxn modelId="{AA5CF09A-0F15-4AD1-9A9A-AFB5A2EB3971}" type="presParOf" srcId="{CD658C50-BDB5-4892-A41D-701BC122F7A4}" destId="{835F9999-E8CC-4098-87A8-42EFBD674D27}" srcOrd="2" destOrd="0" presId="urn:microsoft.com/office/officeart/2008/layout/CaptionedPictures"/>
    <dgm:cxn modelId="{1DD9775D-52FF-4838-85CD-9EFBAB20D739}" type="presParOf" srcId="{835F9999-E8CC-4098-87A8-42EFBD674D27}" destId="{AABAA971-C4E1-4529-9849-9576D2C76E56}" srcOrd="0" destOrd="0" presId="urn:microsoft.com/office/officeart/2008/layout/CaptionedPictures"/>
    <dgm:cxn modelId="{75831512-FB31-4601-8C1C-9F930F6009A0}" type="presParOf" srcId="{835F9999-E8CC-4098-87A8-42EFBD674D27}" destId="{EF199D39-4B51-40FA-BBDE-6881643F623A}" srcOrd="1" destOrd="0" presId="urn:microsoft.com/office/officeart/2008/layout/CaptionedPicture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7DEE70-E4EF-4BCB-BE84-15C7EA158AC7}">
      <dsp:nvSpPr>
        <dsp:cNvPr id="0" name=""/>
        <dsp:cNvSpPr/>
      </dsp:nvSpPr>
      <dsp:spPr>
        <a:xfrm>
          <a:off x="3632" y="1275258"/>
          <a:ext cx="2606190" cy="3066106"/>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B32266B-3421-45D8-8ADF-C3B34487FAD1}">
      <dsp:nvSpPr>
        <dsp:cNvPr id="0" name=""/>
        <dsp:cNvSpPr/>
      </dsp:nvSpPr>
      <dsp:spPr>
        <a:xfrm>
          <a:off x="133941" y="1397903"/>
          <a:ext cx="2345571" cy="1992969"/>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34835D-A422-4090-A99E-CDE60046B2BD}">
      <dsp:nvSpPr>
        <dsp:cNvPr id="0" name=""/>
        <dsp:cNvSpPr/>
      </dsp:nvSpPr>
      <dsp:spPr>
        <a:xfrm>
          <a:off x="133941" y="3697507"/>
          <a:ext cx="2345571" cy="52121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419" sz="1400" b="1" kern="1200" dirty="0" smtClean="0">
              <a:solidFill>
                <a:srgbClr val="C00000"/>
              </a:solidFill>
            </a:rPr>
            <a:t>Procesamiento de una gran masa de datos</a:t>
          </a:r>
          <a:endParaRPr lang="it-IT" sz="1400" b="1" kern="1200" dirty="0">
            <a:solidFill>
              <a:srgbClr val="C00000"/>
            </a:solidFill>
          </a:endParaRPr>
        </a:p>
      </dsp:txBody>
      <dsp:txXfrm>
        <a:off x="133941" y="3697507"/>
        <a:ext cx="2345571" cy="521213"/>
      </dsp:txXfrm>
    </dsp:sp>
    <dsp:sp modelId="{D0E6CB59-E8B8-4C19-BA87-6F819D846D2F}">
      <dsp:nvSpPr>
        <dsp:cNvPr id="0" name=""/>
        <dsp:cNvSpPr/>
      </dsp:nvSpPr>
      <dsp:spPr>
        <a:xfrm>
          <a:off x="133941" y="3390872"/>
          <a:ext cx="2345571" cy="306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it-IT" sz="1400" kern="1200"/>
        </a:p>
      </dsp:txBody>
      <dsp:txXfrm>
        <a:off x="133941" y="3390872"/>
        <a:ext cx="2345571" cy="306635"/>
      </dsp:txXfrm>
    </dsp:sp>
    <dsp:sp modelId="{2BB175E5-70A4-4554-AD59-F389CF2DCDFA}">
      <dsp:nvSpPr>
        <dsp:cNvPr id="0" name=""/>
        <dsp:cNvSpPr/>
      </dsp:nvSpPr>
      <dsp:spPr>
        <a:xfrm>
          <a:off x="3089392" y="1275258"/>
          <a:ext cx="2606190" cy="3066106"/>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216B6DD-DBD0-4959-804C-0CFE0166ABE7}">
      <dsp:nvSpPr>
        <dsp:cNvPr id="0" name=""/>
        <dsp:cNvSpPr/>
      </dsp:nvSpPr>
      <dsp:spPr>
        <a:xfrm>
          <a:off x="3219702" y="1397903"/>
          <a:ext cx="2345571" cy="1992969"/>
        </a:xfrm>
        <a:prstGeom prst="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4492B9-F30C-4458-A8FB-678147A56CF0}">
      <dsp:nvSpPr>
        <dsp:cNvPr id="0" name=""/>
        <dsp:cNvSpPr/>
      </dsp:nvSpPr>
      <dsp:spPr>
        <a:xfrm>
          <a:off x="3219702" y="3697507"/>
          <a:ext cx="2345571" cy="52121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419" sz="1400" b="1" kern="1200" dirty="0" smtClean="0">
              <a:solidFill>
                <a:srgbClr val="C00000"/>
              </a:solidFill>
            </a:rPr>
            <a:t>Analisis Avanzado</a:t>
          </a:r>
          <a:endParaRPr lang="it-IT" sz="1400" b="1" kern="1200" dirty="0">
            <a:solidFill>
              <a:srgbClr val="C00000"/>
            </a:solidFill>
          </a:endParaRPr>
        </a:p>
      </dsp:txBody>
      <dsp:txXfrm>
        <a:off x="3219702" y="3697507"/>
        <a:ext cx="2345571" cy="521213"/>
      </dsp:txXfrm>
    </dsp:sp>
    <dsp:sp modelId="{25208DA5-9098-4106-858E-689928AC2869}">
      <dsp:nvSpPr>
        <dsp:cNvPr id="0" name=""/>
        <dsp:cNvSpPr/>
      </dsp:nvSpPr>
      <dsp:spPr>
        <a:xfrm>
          <a:off x="3219702" y="3390872"/>
          <a:ext cx="2345571" cy="306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it-IT" sz="1400" kern="1200"/>
        </a:p>
      </dsp:txBody>
      <dsp:txXfrm>
        <a:off x="3219702" y="3390872"/>
        <a:ext cx="2345571" cy="306635"/>
      </dsp:txXfrm>
    </dsp:sp>
    <dsp:sp modelId="{56875B2C-7484-4386-89EC-57E3D257C7B6}">
      <dsp:nvSpPr>
        <dsp:cNvPr id="0" name=""/>
        <dsp:cNvSpPr/>
      </dsp:nvSpPr>
      <dsp:spPr>
        <a:xfrm>
          <a:off x="6175153" y="1275258"/>
          <a:ext cx="2606190" cy="3066106"/>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A11B66F-A256-4528-9AA8-5717382C7705}">
      <dsp:nvSpPr>
        <dsp:cNvPr id="0" name=""/>
        <dsp:cNvSpPr/>
      </dsp:nvSpPr>
      <dsp:spPr>
        <a:xfrm>
          <a:off x="6305463" y="1397903"/>
          <a:ext cx="2345571" cy="1992969"/>
        </a:xfrm>
        <a:prstGeom prst="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BAA971-C4E1-4529-9849-9576D2C76E56}">
      <dsp:nvSpPr>
        <dsp:cNvPr id="0" name=""/>
        <dsp:cNvSpPr/>
      </dsp:nvSpPr>
      <dsp:spPr>
        <a:xfrm>
          <a:off x="6305463" y="3697507"/>
          <a:ext cx="2345571" cy="52121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419" sz="1400" b="1" kern="1200" dirty="0" smtClean="0">
              <a:solidFill>
                <a:srgbClr val="C00000"/>
              </a:solidFill>
            </a:rPr>
            <a:t>Analisis de las decisiones coorporativas</a:t>
          </a:r>
          <a:endParaRPr lang="it-IT" sz="1400" b="1" kern="1200" dirty="0">
            <a:solidFill>
              <a:srgbClr val="C00000"/>
            </a:solidFill>
          </a:endParaRPr>
        </a:p>
      </dsp:txBody>
      <dsp:txXfrm>
        <a:off x="6305463" y="3697507"/>
        <a:ext cx="2345571" cy="521213"/>
      </dsp:txXfrm>
    </dsp:sp>
    <dsp:sp modelId="{EF199D39-4B51-40FA-BBDE-6881643F623A}">
      <dsp:nvSpPr>
        <dsp:cNvPr id="0" name=""/>
        <dsp:cNvSpPr/>
      </dsp:nvSpPr>
      <dsp:spPr>
        <a:xfrm>
          <a:off x="6305463" y="3390872"/>
          <a:ext cx="2345571" cy="306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it-IT" sz="1400" kern="1200"/>
        </a:p>
      </dsp:txBody>
      <dsp:txXfrm>
        <a:off x="6305463" y="3390872"/>
        <a:ext cx="2345571" cy="306635"/>
      </dsp:txXfrm>
    </dsp:sp>
  </dsp:spTree>
</dsp:drawing>
</file>

<file path=ppt/diagrams/layout1.xml><?xml version="1.0" encoding="utf-8"?>
<dgm:layoutDef xmlns:dgm="http://schemas.openxmlformats.org/drawingml/2006/diagram" xmlns:a="http://schemas.openxmlformats.org/drawingml/2006/main" uniqueId="urn:microsoft.com/office/officeart/2008/layout/CaptionedPictures">
  <dgm:title val=""/>
  <dgm:desc val=""/>
  <dgm:catLst>
    <dgm:cat type="picture" pri="5000"/>
    <dgm:cat type="pictureconvert" pri="5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Name0">
    <dgm:varLst>
      <dgm:chMax/>
      <dgm:chPref/>
      <dgm:dir/>
    </dgm:varLst>
    <dgm:choose name="Name1">
      <dgm:if name="Name2" func="var" arg="dir" op="equ" val="norm">
        <dgm:alg type="snake">
          <dgm:param type="off" val="ctr"/>
        </dgm:alg>
      </dgm:if>
      <dgm:else name="Name3">
        <dgm:alg type="snake">
          <dgm:param type="grDir" val="tR"/>
          <dgm:param type="off" val="ctr"/>
        </dgm:alg>
      </dgm:else>
    </dgm:choose>
    <dgm:shape xmlns:r="http://schemas.openxmlformats.org/officeDocument/2006/relationships" r:blip="">
      <dgm:adjLst/>
    </dgm:shape>
    <dgm:constrLst>
      <dgm:constr type="primFontSz" for="des" forName="Parent" op="equ"/>
      <dgm:constr type="primFontSz" for="des" forName="Child" refType="primFontSz" refFor="des" refForName="Parent" op="lte"/>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val="1"/>
          <dgm:chPref val="1"/>
        </dgm:varLst>
        <dgm:alg type="composite">
          <dgm:param type="ar" val="0.85"/>
        </dgm:alg>
        <dgm:shape xmlns:r="http://schemas.openxmlformats.org/officeDocument/2006/relationships" r:blip="">
          <dgm:adjLst/>
        </dgm:shape>
        <dgm:constrLst>
          <dgm:constr type="l" for="ch" forName="Accent" refType="w" fact="0"/>
          <dgm:constr type="t" for="ch" forName="Accent" refType="h" fact="0"/>
          <dgm:constr type="w" for="ch" forName="Accent" refType="w"/>
          <dgm:constr type="h" for="ch" forName="Accent" refType="h"/>
          <dgm:constr type="l" for="ch" forName="Image" refType="w" fact="0.05"/>
          <dgm:constr type="t" for="ch" forName="Image" refType="h" fact="0.04"/>
          <dgm:constr type="w" for="ch" forName="Image" refType="w" fact="0.9"/>
          <dgm:constr type="h" for="ch" forName="Image" refType="h" fact="0.65"/>
          <dgm:constr type="l" for="ch" forName="ChildComposite" refType="w" fact="0.05"/>
          <dgm:constr type="t" for="ch" forName="ChildComposite" refType="h" fact="0.69"/>
          <dgm:constr type="w" for="ch" forName="ChildComposite" refType="w" fact="0.9"/>
          <dgm:constr type="h" for="ch" forName="ChildComposite" refType="h" fact="0.27"/>
        </dgm:constrLst>
        <dgm:layoutNode name="Accent" styleLbl="trAlignAcc1">
          <dgm:varLst>
            <dgm:chMax val="0"/>
            <dgm:chPref val="0"/>
          </dgm:varLst>
          <dgm:alg type="sp"/>
          <dgm:shape xmlns:r="http://schemas.openxmlformats.org/officeDocument/2006/relationships" type="rect" r:blip="">
            <dgm:adjLst/>
          </dgm:shape>
          <dgm:presOf/>
        </dgm:layoutNode>
        <dgm:layoutNode name="Image" styleLbl="alignImgPlace1">
          <dgm:varLst>
            <dgm:chMax val="0"/>
            <dgm:chPref val="0"/>
          </dgm:varLst>
          <dgm:alg type="sp"/>
          <dgm:shape xmlns:r="http://schemas.openxmlformats.org/officeDocument/2006/relationships" type="rect" r:blip="" blipPhldr="1">
            <dgm:adjLst/>
          </dgm:shape>
          <dgm:presOf/>
        </dgm:layoutNode>
        <dgm:layoutNode name="ChildComposite">
          <dgm:alg type="composite"/>
          <dgm:shape xmlns:r="http://schemas.openxmlformats.org/officeDocument/2006/relationships" r:blip="">
            <dgm:adjLst/>
          </dgm:shape>
          <dgm:choose name="Name4">
            <dgm:if name="Name5" axis="ch" ptType="node" func="cnt" op="gte" val="1">
              <dgm:constrLst>
                <dgm:constr type="l" for="ch" forName="Parent" refType="w" fact="0"/>
                <dgm:constr type="t" for="ch" forName="Parent" refType="h" fact="0"/>
                <dgm:constr type="w" for="ch" forName="Parent" refType="w"/>
                <dgm:constr type="h" for="ch" forName="Parent" refType="h" fact="0.3704"/>
                <dgm:constr type="l" for="ch" forName="Child" refType="w" fact="0"/>
                <dgm:constr type="t" for="ch" forName="Child" refType="h" fact="0.3704"/>
                <dgm:constr type="w" for="ch" forName="Child" refType="w"/>
                <dgm:constr type="h" for="ch" forName="Child" refType="h" fact="0.6296"/>
              </dgm:constrLst>
            </dgm:if>
            <dgm:else name="Name6">
              <dgm:constrLst>
                <dgm:constr type="l" for="ch" forName="Parent" refType="w" fact="0"/>
                <dgm:constr type="t" for="ch" forName="Parent" refType="h" fact="0"/>
                <dgm:constr type="w" for="ch" forName="Parent" refType="w"/>
                <dgm:constr type="h" for="ch" forName="Parent" refType="h"/>
                <dgm:constr type="l" for="ch" forName="Child" refType="w" fact="0"/>
                <dgm:constr type="t" for="ch" forName="Child" refType="h" fact="0"/>
                <dgm:constr type="w" for="ch" forName="Child" refType="w" fact="0"/>
                <dgm:constr type="h" for="ch" forName="Child" refType="h" fact="0"/>
              </dgm:constrLst>
            </dgm:else>
          </dgm:choose>
          <dgm:layoutNode name="Child" styleLbl="node1">
            <dgm:varLst>
              <dgm:chMax val="0"/>
              <dgm:chPref val="0"/>
              <dgm:bulletEnabled val="1"/>
            </dgm:varLst>
            <dgm:choose name="Name7">
              <dgm:if name="Name8" axis="ch" ptType="node" func="cnt" op="gt" val="1">
                <dgm:alg type="tx">
                  <dgm:param type="parTxLTRAlign" val="l"/>
                  <dgm:param type="parTxRTLAlign" val="r"/>
                  <dgm:param type="txAnchorVert" val="mid"/>
                  <dgm:param type="txAnchorVertCh" val="mid"/>
                </dgm:alg>
              </dgm:if>
              <dgm:else name="Name9">
                <dgm:alg type="tx">
                  <dgm:param type="parTxLTRAlign" val="ctr"/>
                  <dgm:param type="parTxRTLAlign" val="ctr"/>
                  <dgm:param type="shpTxLTRAlignCh" val="l"/>
                  <dgm:param type="shpTxRTLAlignCh" val="r"/>
                  <dgm:param type="txAnchorVert" val="mid"/>
                  <dgm:param type="txAnchorVertCh" val="mid"/>
                </dgm:alg>
              </dgm:else>
            </dgm:choose>
            <dgm:choose name="Name10">
              <dgm:if name="Name11" axis="ch" ptType="node" func="cnt" op="gte" val="1">
                <dgm:shape xmlns:r="http://schemas.openxmlformats.org/officeDocument/2006/relationships" type="rect" r:blip="">
                  <dgm:adjLst/>
                </dgm:shape>
              </dgm:if>
              <dgm:else name="Name12">
                <dgm:shape xmlns:r="http://schemas.openxmlformats.org/officeDocument/2006/relationships" type="rect" r:blip="" hideGeom="1">
                  <dgm:adjLst/>
                </dgm:shape>
              </dgm:else>
            </dgm:choose>
            <dgm:choose name="Name13">
              <dgm:if name="Name14" axis="ch" ptType="node" func="cnt" op="gte" val="1">
                <dgm:presOf axis="des" ptType="node"/>
              </dgm:if>
              <dgm:else name="Name15">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 styleLbl="revTx">
            <dgm:varLst>
              <dgm:chMax val="1"/>
              <dgm:chPref val="0"/>
              <dgm:bulletEnabled val="1"/>
            </dgm:varLst>
            <dgm:alg type="tx">
              <dgm:param type="shpTxLTRAlignCh" val="ctr"/>
              <dgm:param type="txAnchorVert" val="mid"/>
            </dgm:alg>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EA97E54-05F8-4C8F-961E-4550E1687D86}" type="datetimeFigureOut">
              <a:rPr lang="it-IT" smtClean="0"/>
              <a:t>29/08/2015</a:t>
            </a:fld>
            <a:endParaRPr lang="it-IT"/>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2B05C81-7472-45F8-B846-04BFA732D56F}" type="slidenum">
              <a:rPr lang="it-IT" smtClean="0"/>
              <a:t>‹Nº›</a:t>
            </a:fld>
            <a:endParaRPr lang="it-IT"/>
          </a:p>
        </p:txBody>
      </p:sp>
    </p:spTree>
    <p:extLst>
      <p:ext uri="{BB962C8B-B14F-4D97-AF65-F5344CB8AC3E}">
        <p14:creationId xmlns:p14="http://schemas.microsoft.com/office/powerpoint/2010/main" val="26837221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8E1D89-9B11-49F3-912B-44BFE60AD120}" type="datetimeFigureOut">
              <a:rPr lang="it-IT" smtClean="0"/>
              <a:t>29/08/2015</a:t>
            </a:fld>
            <a:endParaRPr lang="it-IT"/>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it-IT"/>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A2063F-8D41-42DD-B70F-93132A5DCCFB}" type="slidenum">
              <a:rPr lang="it-IT" smtClean="0"/>
              <a:t>‹Nº›</a:t>
            </a:fld>
            <a:endParaRPr lang="it-IT"/>
          </a:p>
        </p:txBody>
      </p:sp>
    </p:spTree>
    <p:extLst>
      <p:ext uri="{BB962C8B-B14F-4D97-AF65-F5344CB8AC3E}">
        <p14:creationId xmlns:p14="http://schemas.microsoft.com/office/powerpoint/2010/main" val="24389605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it-IT" dirty="0"/>
          </a:p>
        </p:txBody>
      </p:sp>
      <p:sp>
        <p:nvSpPr>
          <p:cNvPr id="4" name="3 Marcador de número de diapositiva"/>
          <p:cNvSpPr>
            <a:spLocks noGrp="1"/>
          </p:cNvSpPr>
          <p:nvPr>
            <p:ph type="sldNum" sz="quarter" idx="10"/>
          </p:nvPr>
        </p:nvSpPr>
        <p:spPr/>
        <p:txBody>
          <a:bodyPr/>
          <a:lstStyle/>
          <a:p>
            <a:fld id="{B9A2063F-8D41-42DD-B70F-93132A5DCCFB}" type="slidenum">
              <a:rPr lang="it-IT" smtClean="0"/>
              <a:t>11</a:t>
            </a:fld>
            <a:endParaRPr lang="it-IT"/>
          </a:p>
        </p:txBody>
      </p:sp>
    </p:spTree>
    <p:extLst>
      <p:ext uri="{BB962C8B-B14F-4D97-AF65-F5344CB8AC3E}">
        <p14:creationId xmlns:p14="http://schemas.microsoft.com/office/powerpoint/2010/main" val="42904753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bg>
      <p:bgPr>
        <a:solidFill>
          <a:schemeClr val="accent2">
            <a:lumMod val="50000"/>
          </a:schemeClr>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A847CFC-816F-41D0-AAC0-9BF4FEBC753E}" type="datetimeFigureOut">
              <a:rPr lang="es-ES" smtClean="0"/>
              <a:t>29/08/2015</a:t>
            </a:fld>
            <a:endParaRPr lang="es-E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s-ES" dirty="0"/>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5440" y="260648"/>
            <a:ext cx="1838325"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a:prstGeom prst="rect">
            <a:avLst/>
          </a:prstGeom>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a:xfrm>
            <a:off x="457200" y="1752600"/>
            <a:ext cx="8229600" cy="43735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A847CFC-816F-41D0-AAC0-9BF4FEBC753E}" type="datetimeFigureOut">
              <a:rPr lang="es-ES" smtClean="0"/>
              <a:t>29/08/2015</a:t>
            </a:fld>
            <a:endParaRPr lang="es-ES"/>
          </a:p>
        </p:txBody>
      </p:sp>
      <p:sp>
        <p:nvSpPr>
          <p:cNvPr id="6" name="Slide Number Placeholder 5"/>
          <p:cNvSpPr>
            <a:spLocks noGrp="1"/>
          </p:cNvSpPr>
          <p:nvPr>
            <p:ph type="sldNum" sz="quarter" idx="12"/>
          </p:nvPr>
        </p:nvSpPr>
        <p:spPr>
          <a:xfrm>
            <a:off x="3707904" y="6303912"/>
            <a:ext cx="2133600" cy="365125"/>
          </a:xfrm>
        </p:spPr>
        <p:txBody>
          <a:bodyPr/>
          <a:lstStyle/>
          <a:p>
            <a:fld id="{132FADFE-3B8F-471C-ABF0-DBC7717ECBBC}"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a:prstGeom prst="rect">
            <a:avLst/>
          </a:prstGeom>
        </p:spPr>
        <p:txBody>
          <a:bodyPr/>
          <a:lstStyle/>
          <a:p>
            <a:r>
              <a:rPr lang="es-ES" smtClean="0"/>
              <a:t>Haga clic para modificar el estilo de título del patrón</a:t>
            </a:r>
            <a:endParaRPr lang="en-US"/>
          </a:p>
        </p:txBody>
      </p:sp>
      <p:sp>
        <p:nvSpPr>
          <p:cNvPr id="3" name="Content Placeholder 2"/>
          <p:cNvSpPr>
            <a:spLocks noGrp="1"/>
          </p:cNvSpPr>
          <p:nvPr>
            <p:ph sz="half" idx="1"/>
          </p:nvPr>
        </p:nvSpPr>
        <p:spPr>
          <a:xfrm>
            <a:off x="426128" y="1719071"/>
            <a:ext cx="4038600" cy="440740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48200" y="1719071"/>
            <a:ext cx="4038600" cy="440740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7A847CFC-816F-41D0-AAC0-9BF4FEBC753E}" type="datetimeFigureOut">
              <a:rPr lang="es-ES" smtClean="0"/>
              <a:t>29/08/2015</a:t>
            </a:fld>
            <a:endParaRPr lang="es-E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s-ES"/>
          </a:p>
        </p:txBody>
      </p:sp>
      <p:sp>
        <p:nvSpPr>
          <p:cNvPr id="7" name="Slide Number Placeholder 6"/>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a:prstGeom prst="rect">
            <a:avLst/>
          </a:prstGeom>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26128" y="1722438"/>
            <a:ext cx="4040188" cy="639762"/>
          </a:xfrm>
          <a:prstGeom prst="rect">
            <a:avLst/>
          </a:prstGeo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26128" y="2438400"/>
            <a:ext cx="4040188" cy="368776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45025" y="1722438"/>
            <a:ext cx="4041775" cy="639762"/>
          </a:xfrm>
          <a:prstGeom prst="rect">
            <a:avLst/>
          </a:prstGeo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45025" y="2438400"/>
            <a:ext cx="4041775" cy="368776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7A847CFC-816F-41D0-AAC0-9BF4FEBC753E}" type="datetimeFigureOut">
              <a:rPr lang="es-ES" smtClean="0"/>
              <a:t>29/08/2015</a:t>
            </a:fld>
            <a:endParaRPr lang="es-E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s-ES"/>
          </a:p>
        </p:txBody>
      </p:sp>
      <p:sp>
        <p:nvSpPr>
          <p:cNvPr id="9" name="Slide Number Placeholder 8"/>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a:prstGeom prst="rect">
            <a:avLst/>
          </a:prstGeom>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fld id="{7A847CFC-816F-41D0-AAC0-9BF4FEBC753E}" type="datetimeFigureOut">
              <a:rPr lang="es-ES" smtClean="0"/>
              <a:t>29/08/2015</a:t>
            </a:fld>
            <a:endParaRPr lang="es-E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s-ES"/>
          </a:p>
        </p:txBody>
      </p:sp>
      <p:sp>
        <p:nvSpPr>
          <p:cNvPr id="5" name="Slide Number Placeholder 4"/>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a:prstGeom prst="rect">
            <a:avLst/>
          </a:prstGeom>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457200" y="1752600"/>
            <a:ext cx="8229600" cy="43735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A847CFC-816F-41D0-AAC0-9BF4FEBC753E}" type="datetimeFigureOut">
              <a:rPr lang="es-ES" smtClean="0"/>
              <a:t>29/08/2015</a:t>
            </a:fld>
            <a:endParaRPr lang="es-E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Slide Number Placeholder 5"/>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7A847CFC-816F-41D0-AAC0-9BF4FEBC753E}" type="datetimeFigureOut">
              <a:rPr lang="es-ES" smtClean="0"/>
              <a:t>29/08/2015</a:t>
            </a:fld>
            <a:endParaRPr lang="es-ES"/>
          </a:p>
        </p:txBody>
      </p:sp>
      <p:sp>
        <p:nvSpPr>
          <p:cNvPr id="6" name="Slide Number Placeholder 5"/>
          <p:cNvSpPr>
            <a:spLocks noGrp="1"/>
          </p:cNvSpPr>
          <p:nvPr>
            <p:ph type="sldNum" sz="quarter" idx="4"/>
          </p:nvPr>
        </p:nvSpPr>
        <p:spPr>
          <a:xfrm>
            <a:off x="3606760" y="6381328"/>
            <a:ext cx="2133600" cy="365125"/>
          </a:xfrm>
          <a:prstGeom prst="rect">
            <a:avLst/>
          </a:prstGeom>
        </p:spPr>
        <p:txBody>
          <a:bodyPr vert="horz" lIns="91440" tIns="45720" rIns="91440" bIns="45720" rtlCol="0" anchor="ctr"/>
          <a:lstStyle>
            <a:lvl1pPr algn="r">
              <a:defRPr sz="1200">
                <a:solidFill>
                  <a:schemeClr val="tx2"/>
                </a:solidFill>
              </a:defRPr>
            </a:lvl1pPr>
          </a:lstStyle>
          <a:p>
            <a:pPr algn="ctr"/>
            <a:fld id="{132FADFE-3B8F-471C-ABF0-DBC7717ECBBC}" type="slidenum">
              <a:rPr lang="es-ES" smtClean="0"/>
              <a:pPr algn="ctr"/>
              <a:t>‹Nº›</a:t>
            </a:fld>
            <a:endParaRPr lang="es-ES" dirty="0"/>
          </a:p>
        </p:txBody>
      </p:sp>
      <p:pic>
        <p:nvPicPr>
          <p:cNvPr id="11" name="10 Imagen"/>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082261" y="5949280"/>
            <a:ext cx="787420" cy="7376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2"/>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345440" y="260648"/>
            <a:ext cx="1838325"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8" r:id="rId3"/>
    <p:sldLayoutId id="2147483689" r:id="rId4"/>
    <p:sldLayoutId id="2147483690" r:id="rId5"/>
    <p:sldLayoutId id="2147483694" r:id="rId6"/>
  </p:sldLayoutIdLst>
  <p:timing>
    <p:tnLst>
      <p:par>
        <p:cTn id="1" dur="indefinite" restart="never" nodeType="tmRoot"/>
      </p:par>
    </p:tnLst>
  </p:timing>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9.png"/><Relationship Id="rId7" Type="http://schemas.openxmlformats.org/officeDocument/2006/relationships/image" Target="../media/image2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31.png"/><Relationship Id="rId4" Type="http://schemas.openxmlformats.org/officeDocument/2006/relationships/image" Target="../media/image10.png"/><Relationship Id="rId9"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9.png"/><Relationship Id="rId7" Type="http://schemas.openxmlformats.org/officeDocument/2006/relationships/image" Target="../media/image2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33.png"/><Relationship Id="rId5" Type="http://schemas.openxmlformats.org/officeDocument/2006/relationships/image" Target="../media/image11.png"/><Relationship Id="rId10" Type="http://schemas.openxmlformats.org/officeDocument/2006/relationships/image" Target="../media/image32.png"/><Relationship Id="rId4" Type="http://schemas.openxmlformats.org/officeDocument/2006/relationships/image" Target="../media/image10.png"/><Relationship Id="rId9"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idx="4294967295"/>
          </p:nvPr>
        </p:nvSpPr>
        <p:spPr>
          <a:xfrm>
            <a:off x="1115616" y="2204864"/>
            <a:ext cx="6629400" cy="1219201"/>
          </a:xfrm>
          <a:prstGeom prst="rect">
            <a:avLst/>
          </a:prstGeom>
        </p:spPr>
        <p:txBody>
          <a:bodyPr/>
          <a:lstStyle/>
          <a:p>
            <a:r>
              <a:rPr lang="es-419" b="1" dirty="0" smtClean="0">
                <a:solidFill>
                  <a:schemeClr val="bg1"/>
                </a:solidFill>
              </a:rPr>
              <a:t>Inteligencia de Negocios </a:t>
            </a:r>
            <a:endParaRPr lang="it-IT" b="1" dirty="0">
              <a:solidFill>
                <a:schemeClr val="bg1"/>
              </a:solidFill>
            </a:endParaRPr>
          </a:p>
        </p:txBody>
      </p:sp>
      <p:sp>
        <p:nvSpPr>
          <p:cNvPr id="5" name="4 CuadroTexto"/>
          <p:cNvSpPr txBox="1"/>
          <p:nvPr/>
        </p:nvSpPr>
        <p:spPr>
          <a:xfrm>
            <a:off x="3628224" y="6381328"/>
            <a:ext cx="1869423" cy="461665"/>
          </a:xfrm>
          <a:prstGeom prst="rect">
            <a:avLst/>
          </a:prstGeom>
          <a:noFill/>
        </p:spPr>
        <p:txBody>
          <a:bodyPr wrap="none" rtlCol="0">
            <a:spAutoFit/>
          </a:bodyPr>
          <a:lstStyle/>
          <a:p>
            <a:r>
              <a:rPr lang="es-419" sz="2400" b="1" dirty="0" smtClean="0">
                <a:solidFill>
                  <a:schemeClr val="bg1"/>
                </a:solidFill>
                <a:latin typeface="+mj-lt"/>
              </a:rPr>
              <a:t>Agosto 2015</a:t>
            </a:r>
            <a:endParaRPr lang="it-IT" sz="2400" b="1" dirty="0">
              <a:solidFill>
                <a:schemeClr val="bg1"/>
              </a:solidFill>
              <a:latin typeface="+mj-lt"/>
            </a:endParaRPr>
          </a:p>
        </p:txBody>
      </p:sp>
    </p:spTree>
    <p:extLst>
      <p:ext uri="{BB962C8B-B14F-4D97-AF65-F5344CB8AC3E}">
        <p14:creationId xmlns:p14="http://schemas.microsoft.com/office/powerpoint/2010/main" val="4127230725"/>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628800"/>
            <a:ext cx="8496944" cy="5145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Título"/>
          <p:cNvSpPr>
            <a:spLocks noGrp="1"/>
          </p:cNvSpPr>
          <p:nvPr>
            <p:ph type="title"/>
          </p:nvPr>
        </p:nvSpPr>
        <p:spPr/>
        <p:txBody>
          <a:bodyPr/>
          <a:lstStyle/>
          <a:p>
            <a:r>
              <a:rPr lang="en-US" sz="2800" dirty="0" smtClean="0">
                <a:solidFill>
                  <a:schemeClr val="bg1"/>
                </a:solidFill>
              </a:rPr>
              <a:t>S</a:t>
            </a:r>
            <a:r>
              <a:rPr lang="es-419" sz="2800" dirty="0" smtClean="0">
                <a:solidFill>
                  <a:schemeClr val="bg1"/>
                </a:solidFill>
              </a:rPr>
              <a:t>AP Business Analytics</a:t>
            </a:r>
            <a:endParaRPr lang="it-IT" sz="2800" dirty="0">
              <a:solidFill>
                <a:schemeClr val="bg1"/>
              </a:solidFill>
            </a:endParaRPr>
          </a:p>
        </p:txBody>
      </p:sp>
    </p:spTree>
    <p:extLst>
      <p:ext uri="{BB962C8B-B14F-4D97-AF65-F5344CB8AC3E}">
        <p14:creationId xmlns:p14="http://schemas.microsoft.com/office/powerpoint/2010/main" val="2389489175"/>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z="2800" dirty="0" smtClean="0">
                <a:solidFill>
                  <a:schemeClr val="bg1"/>
                </a:solidFill>
              </a:rPr>
              <a:t>S</a:t>
            </a:r>
            <a:r>
              <a:rPr lang="es-419" sz="2800" dirty="0" smtClean="0">
                <a:solidFill>
                  <a:schemeClr val="bg1"/>
                </a:solidFill>
              </a:rPr>
              <a:t>AS Business Analytics</a:t>
            </a:r>
            <a:endParaRPr lang="it-IT" sz="2800" dirty="0">
              <a:solidFill>
                <a:schemeClr val="bg1"/>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628800"/>
            <a:ext cx="8496944" cy="4864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2445599"/>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z="3200" dirty="0">
                <a:solidFill>
                  <a:schemeClr val="bg1"/>
                </a:solidFill>
              </a:rPr>
              <a:t>What is </a:t>
            </a:r>
            <a:r>
              <a:rPr lang="es-419" sz="3200" dirty="0" smtClean="0">
                <a:solidFill>
                  <a:schemeClr val="bg1"/>
                </a:solidFill>
              </a:rPr>
              <a:t>ANALYTICS</a:t>
            </a:r>
            <a:r>
              <a:rPr lang="en-US" sz="3200" dirty="0" smtClean="0">
                <a:solidFill>
                  <a:schemeClr val="bg1"/>
                </a:solidFill>
              </a:rPr>
              <a:t>?</a:t>
            </a:r>
            <a:endParaRPr lang="it-IT" sz="3200" dirty="0">
              <a:solidFill>
                <a:schemeClr val="bg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226" y="1844824"/>
            <a:ext cx="7916901" cy="3668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Rectángulo redondeado"/>
          <p:cNvSpPr/>
          <p:nvPr/>
        </p:nvSpPr>
        <p:spPr>
          <a:xfrm>
            <a:off x="3225168" y="1879919"/>
            <a:ext cx="1130807" cy="327727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4 CuadroTexto"/>
          <p:cNvSpPr txBox="1"/>
          <p:nvPr/>
        </p:nvSpPr>
        <p:spPr>
          <a:xfrm>
            <a:off x="3225168" y="5157192"/>
            <a:ext cx="979349" cy="430887"/>
          </a:xfrm>
          <a:prstGeom prst="rect">
            <a:avLst/>
          </a:prstGeom>
          <a:noFill/>
        </p:spPr>
        <p:txBody>
          <a:bodyPr wrap="square" rtlCol="0">
            <a:spAutoFit/>
          </a:bodyPr>
          <a:lstStyle/>
          <a:p>
            <a:pPr algn="ctr"/>
            <a:r>
              <a:rPr lang="es-419" sz="1100" b="1" dirty="0" smtClean="0">
                <a:solidFill>
                  <a:srgbClr val="FF0000"/>
                </a:solidFill>
              </a:rPr>
              <a:t>Analitica de Datos</a:t>
            </a:r>
            <a:endParaRPr lang="it-IT" sz="1100" b="1" dirty="0">
              <a:solidFill>
                <a:srgbClr val="FF0000"/>
              </a:solidFill>
            </a:endParaRPr>
          </a:p>
        </p:txBody>
      </p:sp>
      <p:sp>
        <p:nvSpPr>
          <p:cNvPr id="6" name="5 Flecha derecha"/>
          <p:cNvSpPr/>
          <p:nvPr/>
        </p:nvSpPr>
        <p:spPr>
          <a:xfrm>
            <a:off x="683568" y="5530879"/>
            <a:ext cx="7850904" cy="336163"/>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6 CuadroTexto"/>
          <p:cNvSpPr txBox="1"/>
          <p:nvPr/>
        </p:nvSpPr>
        <p:spPr>
          <a:xfrm>
            <a:off x="1989782" y="5795972"/>
            <a:ext cx="4454426" cy="369332"/>
          </a:xfrm>
          <a:prstGeom prst="rect">
            <a:avLst/>
          </a:prstGeom>
          <a:noFill/>
        </p:spPr>
        <p:txBody>
          <a:bodyPr wrap="square" rtlCol="0">
            <a:spAutoFit/>
          </a:bodyPr>
          <a:lstStyle/>
          <a:p>
            <a:pPr algn="ctr"/>
            <a:r>
              <a:rPr lang="es-419" b="1" dirty="0" smtClean="0">
                <a:solidFill>
                  <a:schemeClr val="bg1"/>
                </a:solidFill>
              </a:rPr>
              <a:t>Proceso de toma de decisiones</a:t>
            </a:r>
            <a:endParaRPr lang="it-IT" b="1" dirty="0">
              <a:solidFill>
                <a:schemeClr val="bg1"/>
              </a:solidFill>
            </a:endParaRPr>
          </a:p>
        </p:txBody>
      </p:sp>
    </p:spTree>
    <p:extLst>
      <p:ext uri="{BB962C8B-B14F-4D97-AF65-F5344CB8AC3E}">
        <p14:creationId xmlns:p14="http://schemas.microsoft.com/office/powerpoint/2010/main" val="21916722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z="3200" dirty="0">
                <a:solidFill>
                  <a:schemeClr val="bg1"/>
                </a:solidFill>
              </a:rPr>
              <a:t>What is </a:t>
            </a:r>
            <a:r>
              <a:rPr lang="es-419" sz="3200" dirty="0" smtClean="0">
                <a:solidFill>
                  <a:schemeClr val="bg1"/>
                </a:solidFill>
              </a:rPr>
              <a:t>ANALYTICS</a:t>
            </a:r>
            <a:r>
              <a:rPr lang="en-US" sz="3200" dirty="0" smtClean="0">
                <a:solidFill>
                  <a:schemeClr val="bg1"/>
                </a:solidFill>
              </a:rPr>
              <a:t>?</a:t>
            </a:r>
            <a:endParaRPr lang="it-IT" sz="3200" dirty="0">
              <a:solidFill>
                <a:schemeClr val="bg1"/>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628800"/>
            <a:ext cx="8496944" cy="5145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1660" y="3068960"/>
            <a:ext cx="6120680" cy="3504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9075854"/>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 Título"/>
          <p:cNvSpPr txBox="1">
            <a:spLocks/>
          </p:cNvSpPr>
          <p:nvPr/>
        </p:nvSpPr>
        <p:spPr>
          <a:xfrm>
            <a:off x="1259632" y="476672"/>
            <a:ext cx="6912768"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500" cap="all" dirty="0" smtClean="0">
                <a:solidFill>
                  <a:schemeClr val="bg1"/>
                </a:solidFill>
              </a:rPr>
              <a:t>Business </a:t>
            </a:r>
            <a:r>
              <a:rPr lang="it-IT" sz="3500" cap="all" dirty="0">
                <a:solidFill>
                  <a:schemeClr val="bg1"/>
                </a:solidFill>
              </a:rPr>
              <a:t>Analytics</a:t>
            </a:r>
            <a:r>
              <a:rPr lang="it-IT" sz="3600" b="1" dirty="0" smtClean="0">
                <a:solidFill>
                  <a:schemeClr val="bg1"/>
                </a:solidFill>
                <a:latin typeface="Arial" pitchFamily="34" charset="0"/>
                <a:cs typeface="Arial" pitchFamily="34" charset="0"/>
              </a:rPr>
              <a:t/>
            </a:r>
            <a:br>
              <a:rPr lang="it-IT" sz="3600" b="1" dirty="0" smtClean="0">
                <a:solidFill>
                  <a:schemeClr val="bg1"/>
                </a:solidFill>
                <a:latin typeface="Arial" pitchFamily="34" charset="0"/>
                <a:cs typeface="Arial" pitchFamily="34" charset="0"/>
              </a:rPr>
            </a:br>
            <a:endParaRPr lang="it-IT" sz="3600" b="1" dirty="0">
              <a:solidFill>
                <a:schemeClr val="bg1"/>
              </a:solidFill>
              <a:latin typeface="Arial" pitchFamily="34" charset="0"/>
              <a:cs typeface="Arial" pitchFamily="34" charset="0"/>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908720"/>
            <a:ext cx="6984776" cy="432048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2" name="1 CuadroTexto"/>
          <p:cNvSpPr txBox="1"/>
          <p:nvPr/>
        </p:nvSpPr>
        <p:spPr>
          <a:xfrm>
            <a:off x="1891471" y="4941168"/>
            <a:ext cx="5490606" cy="1046440"/>
          </a:xfrm>
          <a:prstGeom prst="rect">
            <a:avLst/>
          </a:prstGeom>
          <a:noFill/>
        </p:spPr>
        <p:txBody>
          <a:bodyPr wrap="none" rtlCol="0">
            <a:spAutoFit/>
          </a:bodyPr>
          <a:lstStyle/>
          <a:p>
            <a:pPr algn="ctr"/>
            <a:r>
              <a:rPr lang="es-419" b="1" dirty="0" smtClean="0">
                <a:solidFill>
                  <a:schemeClr val="bg1"/>
                </a:solidFill>
              </a:rPr>
              <a:t>CONOCIMIENTO PARA LA TOMA DE DECISIONES</a:t>
            </a:r>
          </a:p>
          <a:p>
            <a:pPr algn="ctr"/>
            <a:endParaRPr lang="es-419" sz="2000" b="1" dirty="0">
              <a:solidFill>
                <a:schemeClr val="bg1"/>
              </a:solidFill>
            </a:endParaRPr>
          </a:p>
          <a:p>
            <a:pPr algn="ctr"/>
            <a:r>
              <a:rPr lang="es-419" sz="2400" b="1" dirty="0" smtClean="0">
                <a:solidFill>
                  <a:schemeClr val="bg1"/>
                </a:solidFill>
              </a:rPr>
              <a:t>DATOS = ACTIVOS CORPORATIVOS</a:t>
            </a:r>
            <a:endParaRPr lang="it-IT" sz="2400" b="1" dirty="0">
              <a:solidFill>
                <a:schemeClr val="bg1"/>
              </a:solidFill>
            </a:endParaRPr>
          </a:p>
        </p:txBody>
      </p:sp>
    </p:spTree>
    <p:extLst>
      <p:ext uri="{BB962C8B-B14F-4D97-AF65-F5344CB8AC3E}">
        <p14:creationId xmlns:p14="http://schemas.microsoft.com/office/powerpoint/2010/main" val="23809687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6128" y="877405"/>
            <a:ext cx="8260672" cy="1039427"/>
          </a:xfrm>
        </p:spPr>
        <p:txBody>
          <a:bodyPr>
            <a:normAutofit fontScale="90000"/>
          </a:bodyPr>
          <a:lstStyle/>
          <a:p>
            <a:r>
              <a:rPr lang="it-IT" dirty="0">
                <a:solidFill>
                  <a:schemeClr val="bg1"/>
                </a:solidFill>
              </a:rPr>
              <a:t>Forrester </a:t>
            </a:r>
            <a:r>
              <a:rPr lang="it-IT" dirty="0" smtClean="0">
                <a:solidFill>
                  <a:schemeClr val="bg1"/>
                </a:solidFill>
              </a:rPr>
              <a:t>Wave: </a:t>
            </a:r>
            <a:r>
              <a:rPr lang="it-IT" dirty="0">
                <a:solidFill>
                  <a:schemeClr val="bg1"/>
                </a:solidFill>
              </a:rPr>
              <a:t>Agile Business Intelligence, Q2 ‘14</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7" y="2636912"/>
            <a:ext cx="845695" cy="28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040" y="3356992"/>
            <a:ext cx="738184" cy="28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9275" y="4077072"/>
            <a:ext cx="629809" cy="28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097" y="4937116"/>
            <a:ext cx="949711" cy="289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6185" y="2636912"/>
            <a:ext cx="1397432" cy="275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10813" y="3356992"/>
            <a:ext cx="480445" cy="275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740769" y="4077072"/>
            <a:ext cx="820531" cy="275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45426" y="4937116"/>
            <a:ext cx="986240" cy="284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75656" y="2206327"/>
            <a:ext cx="5705475" cy="4391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0671081"/>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it-IT" dirty="0" smtClean="0">
                <a:solidFill>
                  <a:schemeClr val="bg1"/>
                </a:solidFill>
              </a:rPr>
              <a:t>S</a:t>
            </a:r>
            <a:r>
              <a:rPr lang="es-419" dirty="0" smtClean="0">
                <a:solidFill>
                  <a:schemeClr val="bg1"/>
                </a:solidFill>
              </a:rPr>
              <a:t>oluciones de bi</a:t>
            </a:r>
            <a:endParaRPr lang="it-IT" dirty="0">
              <a:solidFill>
                <a:schemeClr val="bg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7" y="2636912"/>
            <a:ext cx="845695" cy="28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040" y="3356992"/>
            <a:ext cx="738184" cy="28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9275" y="4077072"/>
            <a:ext cx="629809" cy="28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097" y="4937116"/>
            <a:ext cx="949711" cy="289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6185" y="2636912"/>
            <a:ext cx="1397432" cy="275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10813" y="3356992"/>
            <a:ext cx="480445" cy="275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740769" y="4077072"/>
            <a:ext cx="820531" cy="275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45426" y="4937116"/>
            <a:ext cx="986240" cy="284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23808" y="1628800"/>
            <a:ext cx="4184296" cy="2454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39752" y="4055653"/>
            <a:ext cx="4824536" cy="2637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CuadroTexto"/>
          <p:cNvSpPr txBox="1"/>
          <p:nvPr/>
        </p:nvSpPr>
        <p:spPr>
          <a:xfrm>
            <a:off x="5148064" y="1628800"/>
            <a:ext cx="2226892" cy="1600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es-419" sz="1400" b="1" dirty="0" smtClean="0"/>
              <a:t>Amigabilidad</a:t>
            </a:r>
          </a:p>
          <a:p>
            <a:r>
              <a:rPr lang="es-419" sz="1400" b="1" dirty="0" smtClean="0"/>
              <a:t>Sencillez</a:t>
            </a:r>
          </a:p>
          <a:p>
            <a:r>
              <a:rPr lang="es-419" sz="1400" b="1" dirty="0" smtClean="0"/>
              <a:t>Flexibilidad</a:t>
            </a:r>
          </a:p>
          <a:p>
            <a:r>
              <a:rPr lang="es-419" sz="1400" b="1" dirty="0" smtClean="0"/>
              <a:t>Integración </a:t>
            </a:r>
          </a:p>
          <a:p>
            <a:r>
              <a:rPr lang="es-419" sz="1400" b="1" dirty="0" smtClean="0"/>
              <a:t>Capacidad de Proceso</a:t>
            </a:r>
          </a:p>
          <a:p>
            <a:r>
              <a:rPr lang="es-419" sz="1400" b="1" dirty="0" smtClean="0"/>
              <a:t>Capacidad de análisis</a:t>
            </a:r>
          </a:p>
          <a:p>
            <a:r>
              <a:rPr lang="es-419" sz="1400" b="1" dirty="0" smtClean="0"/>
              <a:t>Visualización</a:t>
            </a:r>
            <a:endParaRPr lang="it-IT" sz="1400" b="1" dirty="0"/>
          </a:p>
        </p:txBody>
      </p:sp>
    </p:spTree>
    <p:extLst>
      <p:ext uri="{BB962C8B-B14F-4D97-AF65-F5344CB8AC3E}">
        <p14:creationId xmlns:p14="http://schemas.microsoft.com/office/powerpoint/2010/main" val="30025074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7522" y="4447537"/>
            <a:ext cx="2588694" cy="2149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Título"/>
          <p:cNvSpPr>
            <a:spLocks noGrp="1"/>
          </p:cNvSpPr>
          <p:nvPr>
            <p:ph type="title"/>
          </p:nvPr>
        </p:nvSpPr>
        <p:spPr>
          <a:xfrm>
            <a:off x="426128" y="877405"/>
            <a:ext cx="8260672" cy="1039427"/>
          </a:xfrm>
        </p:spPr>
        <p:txBody>
          <a:bodyPr>
            <a:normAutofit fontScale="90000"/>
          </a:bodyPr>
          <a:lstStyle/>
          <a:p>
            <a:r>
              <a:rPr lang="it-IT" dirty="0" smtClean="0">
                <a:solidFill>
                  <a:schemeClr val="bg1"/>
                </a:solidFill>
              </a:rPr>
              <a:t>F</a:t>
            </a:r>
            <a:r>
              <a:rPr lang="es-419" dirty="0" smtClean="0">
                <a:solidFill>
                  <a:schemeClr val="bg1"/>
                </a:solidFill>
              </a:rPr>
              <a:t>oco en las bases de la organizacion</a:t>
            </a:r>
            <a:endParaRPr lang="it-IT" dirty="0">
              <a:solidFill>
                <a:schemeClr val="bg1"/>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1974619"/>
            <a:ext cx="4184296" cy="2454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4429186"/>
            <a:ext cx="4448175"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8064" y="1974618"/>
            <a:ext cx="2867459" cy="2472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4003192"/>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6128" y="877405"/>
            <a:ext cx="8260672" cy="1039427"/>
          </a:xfrm>
        </p:spPr>
        <p:txBody>
          <a:bodyPr>
            <a:normAutofit fontScale="90000"/>
          </a:bodyPr>
          <a:lstStyle/>
          <a:p>
            <a:r>
              <a:rPr lang="es-419" dirty="0">
                <a:solidFill>
                  <a:schemeClr val="bg1"/>
                </a:solidFill>
              </a:rPr>
              <a:t>informacion agil, flexible y sencilla </a:t>
            </a:r>
            <a:endParaRPr lang="it-IT" dirty="0">
              <a:solidFill>
                <a:schemeClr val="bg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1" y="2092512"/>
            <a:ext cx="3096345"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3478485"/>
            <a:ext cx="4324350" cy="319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1223" y="3478485"/>
            <a:ext cx="2200275" cy="1580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5977" y="2092511"/>
            <a:ext cx="3384376"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1223" y="5002485"/>
            <a:ext cx="2200275"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2004434"/>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419" dirty="0" smtClean="0">
                <a:solidFill>
                  <a:schemeClr val="bg1"/>
                </a:solidFill>
              </a:rPr>
              <a:t>servicios</a:t>
            </a:r>
            <a:endParaRPr lang="it-IT" dirty="0">
              <a:solidFill>
                <a:schemeClr val="bg1"/>
              </a:solidFill>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639875"/>
            <a:ext cx="6984776" cy="50514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0299120"/>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Diagrama"/>
          <p:cNvGraphicFramePr/>
          <p:nvPr>
            <p:extLst>
              <p:ext uri="{D42A27DB-BD31-4B8C-83A1-F6EECF244321}">
                <p14:modId xmlns:p14="http://schemas.microsoft.com/office/powerpoint/2010/main" val="2505464489"/>
              </p:ext>
            </p:extLst>
          </p:nvPr>
        </p:nvGraphicFramePr>
        <p:xfrm>
          <a:off x="179512" y="1124744"/>
          <a:ext cx="8784976"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1 Título"/>
          <p:cNvSpPr>
            <a:spLocks noGrp="1"/>
          </p:cNvSpPr>
          <p:nvPr>
            <p:ph type="title"/>
          </p:nvPr>
        </p:nvSpPr>
        <p:spPr>
          <a:xfrm>
            <a:off x="2126892" y="408372"/>
            <a:ext cx="6189524" cy="1039427"/>
          </a:xfrm>
        </p:spPr>
        <p:txBody>
          <a:bodyPr/>
          <a:lstStyle/>
          <a:p>
            <a:r>
              <a:rPr lang="en-US" dirty="0" smtClean="0">
                <a:solidFill>
                  <a:schemeClr val="bg1"/>
                </a:solidFill>
              </a:rPr>
              <a:t>Business Intelligence</a:t>
            </a:r>
            <a:endParaRPr lang="it-IT" dirty="0">
              <a:solidFill>
                <a:schemeClr val="bg1"/>
              </a:solidFill>
            </a:endParaRPr>
          </a:p>
        </p:txBody>
      </p:sp>
    </p:spTree>
    <p:extLst>
      <p:ext uri="{BB962C8B-B14F-4D97-AF65-F5344CB8AC3E}">
        <p14:creationId xmlns:p14="http://schemas.microsoft.com/office/powerpoint/2010/main" val="959532282"/>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556793"/>
            <a:ext cx="7013955" cy="47525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Título"/>
          <p:cNvSpPr>
            <a:spLocks noGrp="1"/>
          </p:cNvSpPr>
          <p:nvPr>
            <p:ph type="title"/>
          </p:nvPr>
        </p:nvSpPr>
        <p:spPr/>
        <p:txBody>
          <a:bodyPr>
            <a:normAutofit/>
          </a:bodyPr>
          <a:lstStyle/>
          <a:p>
            <a:r>
              <a:rPr lang="it-IT" dirty="0" smtClean="0">
                <a:solidFill>
                  <a:schemeClr val="bg1"/>
                </a:solidFill>
              </a:rPr>
              <a:t>Forrester wave </a:t>
            </a:r>
            <a:endParaRPr lang="it-IT" dirty="0">
              <a:solidFill>
                <a:schemeClr val="bg1"/>
              </a:solidFill>
            </a:endParaRPr>
          </a:p>
        </p:txBody>
      </p:sp>
    </p:spTree>
    <p:extLst>
      <p:ext uri="{BB962C8B-B14F-4D97-AF65-F5344CB8AC3E}">
        <p14:creationId xmlns:p14="http://schemas.microsoft.com/office/powerpoint/2010/main" val="4245525195"/>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8090" y="1988840"/>
            <a:ext cx="6656278" cy="38884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Flecha curvada hacia abajo"/>
          <p:cNvSpPr/>
          <p:nvPr/>
        </p:nvSpPr>
        <p:spPr>
          <a:xfrm>
            <a:off x="2267744" y="2492896"/>
            <a:ext cx="2160240" cy="432048"/>
          </a:xfrm>
          <a:prstGeom prst="curved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3" name="2 Flecha curvada hacia arriba"/>
          <p:cNvSpPr/>
          <p:nvPr/>
        </p:nvSpPr>
        <p:spPr>
          <a:xfrm>
            <a:off x="2267743" y="5301208"/>
            <a:ext cx="2288485" cy="504056"/>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4" name="3 CuadroTexto"/>
          <p:cNvSpPr txBox="1"/>
          <p:nvPr/>
        </p:nvSpPr>
        <p:spPr>
          <a:xfrm>
            <a:off x="2371475" y="5877272"/>
            <a:ext cx="2081019" cy="523220"/>
          </a:xfrm>
          <a:prstGeom prst="rect">
            <a:avLst/>
          </a:prstGeom>
          <a:noFill/>
        </p:spPr>
        <p:txBody>
          <a:bodyPr wrap="square" rtlCol="0">
            <a:spAutoFit/>
          </a:bodyPr>
          <a:lstStyle/>
          <a:p>
            <a:pPr algn="ctr"/>
            <a:r>
              <a:rPr lang="es-419" sz="1400" b="1" dirty="0" smtClean="0">
                <a:solidFill>
                  <a:srgbClr val="FF0000"/>
                </a:solidFill>
              </a:rPr>
              <a:t>Carga completa en cada proceso ETL</a:t>
            </a:r>
            <a:endParaRPr lang="it-IT" sz="1400" b="1" dirty="0">
              <a:solidFill>
                <a:srgbClr val="FF0000"/>
              </a:solidFill>
            </a:endParaRPr>
          </a:p>
        </p:txBody>
      </p:sp>
      <p:sp>
        <p:nvSpPr>
          <p:cNvPr id="9" name="8 CuadroTexto"/>
          <p:cNvSpPr txBox="1"/>
          <p:nvPr/>
        </p:nvSpPr>
        <p:spPr>
          <a:xfrm>
            <a:off x="2267744" y="2617167"/>
            <a:ext cx="2081019" cy="307777"/>
          </a:xfrm>
          <a:prstGeom prst="rect">
            <a:avLst/>
          </a:prstGeom>
          <a:noFill/>
        </p:spPr>
        <p:txBody>
          <a:bodyPr wrap="square" rtlCol="0">
            <a:spAutoFit/>
          </a:bodyPr>
          <a:lstStyle/>
          <a:p>
            <a:pPr algn="ctr"/>
            <a:r>
              <a:rPr lang="es-419" sz="1400" b="1" dirty="0" smtClean="0">
                <a:solidFill>
                  <a:srgbClr val="FF0000"/>
                </a:solidFill>
              </a:rPr>
              <a:t>Duracion 6/7 horas</a:t>
            </a:r>
            <a:endParaRPr lang="it-IT" sz="1400" b="1" dirty="0">
              <a:solidFill>
                <a:srgbClr val="FF0000"/>
              </a:solidFill>
            </a:endParaRPr>
          </a:p>
        </p:txBody>
      </p:sp>
      <p:sp>
        <p:nvSpPr>
          <p:cNvPr id="10" name="1 Título"/>
          <p:cNvSpPr>
            <a:spLocks noGrp="1"/>
          </p:cNvSpPr>
          <p:nvPr>
            <p:ph type="title"/>
          </p:nvPr>
        </p:nvSpPr>
        <p:spPr>
          <a:xfrm>
            <a:off x="559800" y="805397"/>
            <a:ext cx="8260672" cy="1039427"/>
          </a:xfrm>
        </p:spPr>
        <p:txBody>
          <a:bodyPr>
            <a:normAutofit/>
          </a:bodyPr>
          <a:lstStyle/>
          <a:p>
            <a:r>
              <a:rPr lang="it-IT" dirty="0" smtClean="0">
                <a:solidFill>
                  <a:schemeClr val="bg1"/>
                </a:solidFill>
              </a:rPr>
              <a:t>S</a:t>
            </a:r>
            <a:r>
              <a:rPr lang="es-419" dirty="0" smtClean="0">
                <a:solidFill>
                  <a:schemeClr val="bg1"/>
                </a:solidFill>
              </a:rPr>
              <a:t>oluciones bi pequeÑas</a:t>
            </a:r>
            <a:endParaRPr lang="it-IT" dirty="0">
              <a:solidFill>
                <a:schemeClr val="bg1"/>
              </a:solidFill>
            </a:endParaRPr>
          </a:p>
        </p:txBody>
      </p:sp>
    </p:spTree>
    <p:extLst>
      <p:ext uri="{BB962C8B-B14F-4D97-AF65-F5344CB8AC3E}">
        <p14:creationId xmlns:p14="http://schemas.microsoft.com/office/powerpoint/2010/main" val="1919308624"/>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8090" y="1052736"/>
            <a:ext cx="6656278" cy="38884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Flecha curvada hacia abajo"/>
          <p:cNvSpPr/>
          <p:nvPr/>
        </p:nvSpPr>
        <p:spPr>
          <a:xfrm>
            <a:off x="2267744" y="1340768"/>
            <a:ext cx="2160240" cy="432048"/>
          </a:xfrm>
          <a:prstGeom prst="curved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3" name="2 Flecha curvada hacia arriba"/>
          <p:cNvSpPr/>
          <p:nvPr/>
        </p:nvSpPr>
        <p:spPr>
          <a:xfrm>
            <a:off x="2211507" y="4581128"/>
            <a:ext cx="2288485" cy="504056"/>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4" name="3 CuadroTexto"/>
          <p:cNvSpPr txBox="1"/>
          <p:nvPr/>
        </p:nvSpPr>
        <p:spPr>
          <a:xfrm>
            <a:off x="2348029" y="4417948"/>
            <a:ext cx="2081019" cy="523220"/>
          </a:xfrm>
          <a:prstGeom prst="rect">
            <a:avLst/>
          </a:prstGeom>
          <a:noFill/>
        </p:spPr>
        <p:txBody>
          <a:bodyPr wrap="square" rtlCol="0">
            <a:spAutoFit/>
          </a:bodyPr>
          <a:lstStyle/>
          <a:p>
            <a:pPr algn="ctr"/>
            <a:r>
              <a:rPr lang="es-419" sz="1400" b="1" dirty="0" smtClean="0">
                <a:solidFill>
                  <a:srgbClr val="FF0000"/>
                </a:solidFill>
              </a:rPr>
              <a:t>Carga completa en cada proceso ETL</a:t>
            </a:r>
            <a:endParaRPr lang="it-IT" sz="1400" b="1" dirty="0">
              <a:solidFill>
                <a:srgbClr val="FF0000"/>
              </a:solidFill>
            </a:endParaRPr>
          </a:p>
        </p:txBody>
      </p:sp>
      <p:sp>
        <p:nvSpPr>
          <p:cNvPr id="9" name="8 CuadroTexto"/>
          <p:cNvSpPr txBox="1"/>
          <p:nvPr/>
        </p:nvSpPr>
        <p:spPr>
          <a:xfrm>
            <a:off x="2267744" y="1465039"/>
            <a:ext cx="2081019" cy="307777"/>
          </a:xfrm>
          <a:prstGeom prst="rect">
            <a:avLst/>
          </a:prstGeom>
          <a:noFill/>
        </p:spPr>
        <p:txBody>
          <a:bodyPr wrap="square" rtlCol="0">
            <a:spAutoFit/>
          </a:bodyPr>
          <a:lstStyle/>
          <a:p>
            <a:pPr algn="ctr"/>
            <a:r>
              <a:rPr lang="es-419" sz="1400" b="1" dirty="0" smtClean="0">
                <a:solidFill>
                  <a:srgbClr val="FF0000"/>
                </a:solidFill>
              </a:rPr>
              <a:t>Duracion 6/7 horas</a:t>
            </a:r>
            <a:endParaRPr lang="it-IT" sz="1400" b="1" dirty="0">
              <a:solidFill>
                <a:srgbClr val="FF0000"/>
              </a:solidFill>
            </a:endParaRPr>
          </a:p>
        </p:txBody>
      </p:sp>
      <p:sp>
        <p:nvSpPr>
          <p:cNvPr id="10" name="1 Título"/>
          <p:cNvSpPr>
            <a:spLocks noGrp="1"/>
          </p:cNvSpPr>
          <p:nvPr>
            <p:ph type="title"/>
          </p:nvPr>
        </p:nvSpPr>
        <p:spPr>
          <a:xfrm>
            <a:off x="1979712" y="260648"/>
            <a:ext cx="6521186" cy="1039427"/>
          </a:xfrm>
        </p:spPr>
        <p:txBody>
          <a:bodyPr>
            <a:normAutofit/>
          </a:bodyPr>
          <a:lstStyle/>
          <a:p>
            <a:r>
              <a:rPr lang="it-IT" dirty="0" smtClean="0">
                <a:solidFill>
                  <a:schemeClr val="bg1"/>
                </a:solidFill>
              </a:rPr>
              <a:t>S</a:t>
            </a:r>
            <a:r>
              <a:rPr lang="es-419" dirty="0" smtClean="0">
                <a:solidFill>
                  <a:schemeClr val="bg1"/>
                </a:solidFill>
              </a:rPr>
              <a:t>oluciones bi medias</a:t>
            </a:r>
            <a:endParaRPr lang="it-IT" dirty="0">
              <a:solidFill>
                <a:schemeClr val="bg1"/>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5108478"/>
            <a:ext cx="3232969" cy="16305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7951340"/>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8090" y="1628800"/>
            <a:ext cx="6656278" cy="38884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1 Título"/>
          <p:cNvSpPr>
            <a:spLocks noGrp="1"/>
          </p:cNvSpPr>
          <p:nvPr>
            <p:ph type="title"/>
          </p:nvPr>
        </p:nvSpPr>
        <p:spPr>
          <a:xfrm>
            <a:off x="1979712" y="260648"/>
            <a:ext cx="6521186" cy="1039427"/>
          </a:xfrm>
        </p:spPr>
        <p:txBody>
          <a:bodyPr>
            <a:normAutofit/>
          </a:bodyPr>
          <a:lstStyle/>
          <a:p>
            <a:r>
              <a:rPr lang="it-IT" dirty="0" smtClean="0">
                <a:solidFill>
                  <a:schemeClr val="bg1"/>
                </a:solidFill>
              </a:rPr>
              <a:t>S</a:t>
            </a:r>
            <a:r>
              <a:rPr lang="es-419" dirty="0" smtClean="0">
                <a:solidFill>
                  <a:schemeClr val="bg1"/>
                </a:solidFill>
              </a:rPr>
              <a:t>oluciones bi grandes</a:t>
            </a:r>
            <a:endParaRPr lang="it-IT" dirty="0">
              <a:solidFill>
                <a:schemeClr val="bg1"/>
              </a:solidFill>
            </a:endParaRPr>
          </a:p>
        </p:txBody>
      </p:sp>
      <p:sp>
        <p:nvSpPr>
          <p:cNvPr id="11" name="10 Flecha curvada hacia abajo"/>
          <p:cNvSpPr/>
          <p:nvPr/>
        </p:nvSpPr>
        <p:spPr>
          <a:xfrm>
            <a:off x="2123728" y="1936577"/>
            <a:ext cx="2160240" cy="432048"/>
          </a:xfrm>
          <a:prstGeom prst="curved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2" name="11 CuadroTexto"/>
          <p:cNvSpPr txBox="1"/>
          <p:nvPr/>
        </p:nvSpPr>
        <p:spPr>
          <a:xfrm>
            <a:off x="2123728" y="1916832"/>
            <a:ext cx="2081019" cy="523220"/>
          </a:xfrm>
          <a:prstGeom prst="rect">
            <a:avLst/>
          </a:prstGeom>
          <a:noFill/>
        </p:spPr>
        <p:txBody>
          <a:bodyPr wrap="square" rtlCol="0">
            <a:spAutoFit/>
          </a:bodyPr>
          <a:lstStyle/>
          <a:p>
            <a:pPr algn="ctr"/>
            <a:r>
              <a:rPr lang="es-419" sz="1400" b="1" dirty="0" smtClean="0">
                <a:solidFill>
                  <a:srgbClr val="FF0000"/>
                </a:solidFill>
              </a:rPr>
              <a:t>Cargas incrementales</a:t>
            </a:r>
            <a:endParaRPr lang="it-IT" sz="1400" b="1" dirty="0">
              <a:solidFill>
                <a:srgbClr val="FF0000"/>
              </a:solidFill>
            </a:endParaRPr>
          </a:p>
        </p:txBody>
      </p:sp>
      <p:sp>
        <p:nvSpPr>
          <p:cNvPr id="6" name="5 CuadroTexto"/>
          <p:cNvSpPr txBox="1"/>
          <p:nvPr/>
        </p:nvSpPr>
        <p:spPr>
          <a:xfrm>
            <a:off x="2424890" y="4831235"/>
            <a:ext cx="1872208" cy="76944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419" sz="1100" b="1" dirty="0" smtClean="0">
                <a:solidFill>
                  <a:srgbClr val="FF0000"/>
                </a:solidFill>
              </a:rPr>
              <a:t>Gran consumo de capacidad de procesamiento y almacenamiento</a:t>
            </a:r>
            <a:endParaRPr lang="it-IT" sz="1100" b="1" dirty="0">
              <a:solidFill>
                <a:srgbClr val="FF0000"/>
              </a:solidFill>
            </a:endParaRPr>
          </a:p>
        </p:txBody>
      </p:sp>
    </p:spTree>
    <p:extLst>
      <p:ext uri="{BB962C8B-B14F-4D97-AF65-F5344CB8AC3E}">
        <p14:creationId xmlns:p14="http://schemas.microsoft.com/office/powerpoint/2010/main" val="1500731983"/>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Título"/>
          <p:cNvSpPr>
            <a:spLocks noGrp="1"/>
          </p:cNvSpPr>
          <p:nvPr>
            <p:ph type="title"/>
          </p:nvPr>
        </p:nvSpPr>
        <p:spPr>
          <a:xfrm>
            <a:off x="1979712" y="260648"/>
            <a:ext cx="6521186" cy="1039427"/>
          </a:xfrm>
        </p:spPr>
        <p:txBody>
          <a:bodyPr>
            <a:normAutofit/>
          </a:bodyPr>
          <a:lstStyle/>
          <a:p>
            <a:r>
              <a:rPr lang="it-IT" dirty="0" smtClean="0">
                <a:solidFill>
                  <a:schemeClr val="bg1"/>
                </a:solidFill>
              </a:rPr>
              <a:t>A</a:t>
            </a:r>
            <a:r>
              <a:rPr lang="es-419" dirty="0" smtClean="0">
                <a:solidFill>
                  <a:schemeClr val="bg1"/>
                </a:solidFill>
              </a:rPr>
              <a:t>rquitectura de BI</a:t>
            </a:r>
            <a:endParaRPr lang="it-IT" dirty="0">
              <a:solidFill>
                <a:schemeClr val="bg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657" y="1662113"/>
            <a:ext cx="8839058" cy="39991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031430"/>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Título"/>
          <p:cNvSpPr>
            <a:spLocks noGrp="1"/>
          </p:cNvSpPr>
          <p:nvPr>
            <p:ph type="title"/>
          </p:nvPr>
        </p:nvSpPr>
        <p:spPr>
          <a:xfrm>
            <a:off x="1979712" y="260648"/>
            <a:ext cx="6521186" cy="1039427"/>
          </a:xfrm>
        </p:spPr>
        <p:txBody>
          <a:bodyPr>
            <a:normAutofit/>
          </a:bodyPr>
          <a:lstStyle/>
          <a:p>
            <a:r>
              <a:rPr lang="it-IT" dirty="0" smtClean="0">
                <a:solidFill>
                  <a:schemeClr val="bg1"/>
                </a:solidFill>
              </a:rPr>
              <a:t>S</a:t>
            </a:r>
            <a:r>
              <a:rPr lang="es-419" dirty="0" smtClean="0">
                <a:solidFill>
                  <a:schemeClr val="bg1"/>
                </a:solidFill>
              </a:rPr>
              <a:t>taging area</a:t>
            </a:r>
            <a:endParaRPr lang="it-IT" dirty="0">
              <a:solidFill>
                <a:schemeClr val="bg1"/>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7" y="1538288"/>
            <a:ext cx="7599029" cy="46270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8263778"/>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Título"/>
          <p:cNvSpPr>
            <a:spLocks noGrp="1"/>
          </p:cNvSpPr>
          <p:nvPr>
            <p:ph type="title"/>
          </p:nvPr>
        </p:nvSpPr>
        <p:spPr>
          <a:xfrm>
            <a:off x="1979712" y="260648"/>
            <a:ext cx="6521186" cy="1039427"/>
          </a:xfrm>
        </p:spPr>
        <p:txBody>
          <a:bodyPr>
            <a:normAutofit/>
          </a:bodyPr>
          <a:lstStyle/>
          <a:p>
            <a:r>
              <a:rPr lang="it-IT" dirty="0" smtClean="0">
                <a:solidFill>
                  <a:schemeClr val="bg1"/>
                </a:solidFill>
              </a:rPr>
              <a:t>d</a:t>
            </a:r>
            <a:r>
              <a:rPr lang="es-419" dirty="0" smtClean="0">
                <a:solidFill>
                  <a:schemeClr val="bg1"/>
                </a:solidFill>
              </a:rPr>
              <a:t>atawarehouse</a:t>
            </a:r>
            <a:endParaRPr lang="it-IT" dirty="0">
              <a:solidFill>
                <a:schemeClr val="bg1"/>
              </a:solidFill>
            </a:endParaRP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196752"/>
            <a:ext cx="7414978" cy="46085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7874410"/>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Título"/>
          <p:cNvSpPr>
            <a:spLocks noGrp="1"/>
          </p:cNvSpPr>
          <p:nvPr>
            <p:ph type="title"/>
          </p:nvPr>
        </p:nvSpPr>
        <p:spPr>
          <a:xfrm>
            <a:off x="1979712" y="260648"/>
            <a:ext cx="6521186" cy="1039427"/>
          </a:xfrm>
        </p:spPr>
        <p:txBody>
          <a:bodyPr>
            <a:normAutofit/>
          </a:bodyPr>
          <a:lstStyle/>
          <a:p>
            <a:r>
              <a:rPr lang="es-419" dirty="0" smtClean="0">
                <a:solidFill>
                  <a:schemeClr val="bg1"/>
                </a:solidFill>
              </a:rPr>
              <a:t>cubos</a:t>
            </a:r>
            <a:endParaRPr lang="it-IT" dirty="0">
              <a:solidFill>
                <a:schemeClr val="bg1"/>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052736"/>
            <a:ext cx="6768752" cy="53755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7407378"/>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284984"/>
            <a:ext cx="8352928"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Título"/>
          <p:cNvSpPr>
            <a:spLocks noGrp="1"/>
          </p:cNvSpPr>
          <p:nvPr>
            <p:ph type="title"/>
          </p:nvPr>
        </p:nvSpPr>
        <p:spPr>
          <a:xfrm>
            <a:off x="2126892" y="408372"/>
            <a:ext cx="6189524" cy="1039427"/>
          </a:xfrm>
        </p:spPr>
        <p:txBody>
          <a:bodyPr/>
          <a:lstStyle/>
          <a:p>
            <a:r>
              <a:rPr lang="en-US" dirty="0" smtClean="0">
                <a:solidFill>
                  <a:schemeClr val="bg1"/>
                </a:solidFill>
              </a:rPr>
              <a:t>Business Intelligence</a:t>
            </a:r>
            <a:endParaRPr lang="it-IT" dirty="0">
              <a:solidFill>
                <a:schemeClr val="bg1"/>
              </a:solidFill>
            </a:endParaRPr>
          </a:p>
        </p:txBody>
      </p:sp>
      <p:sp>
        <p:nvSpPr>
          <p:cNvPr id="3" name="2 Marcador de contenido"/>
          <p:cNvSpPr>
            <a:spLocks noGrp="1"/>
          </p:cNvSpPr>
          <p:nvPr>
            <p:ph idx="1"/>
          </p:nvPr>
        </p:nvSpPr>
        <p:spPr/>
        <p:txBody>
          <a:bodyPr>
            <a:normAutofit/>
          </a:bodyPr>
          <a:lstStyle/>
          <a:p>
            <a:pPr marL="114300" indent="0" algn="just">
              <a:buNone/>
            </a:pPr>
            <a:r>
              <a:rPr lang="en-US" sz="2000" dirty="0" smtClean="0">
                <a:solidFill>
                  <a:schemeClr val="bg1"/>
                </a:solidFill>
                <a:latin typeface="+mj-lt"/>
              </a:rPr>
              <a:t>Business </a:t>
            </a:r>
            <a:r>
              <a:rPr lang="en-US" sz="2000" dirty="0">
                <a:solidFill>
                  <a:schemeClr val="bg1"/>
                </a:solidFill>
                <a:latin typeface="+mj-lt"/>
              </a:rPr>
              <a:t>Intelligence (BI) is: </a:t>
            </a:r>
            <a:r>
              <a:rPr lang="en-US" sz="2000" dirty="0" smtClean="0">
                <a:solidFill>
                  <a:schemeClr val="bg1"/>
                </a:solidFill>
                <a:latin typeface="+mj-lt"/>
              </a:rPr>
              <a:t>“</a:t>
            </a:r>
            <a:r>
              <a:rPr lang="en-US" sz="2000" dirty="0">
                <a:solidFill>
                  <a:schemeClr val="bg1"/>
                </a:solidFill>
                <a:latin typeface="+mj-lt"/>
              </a:rPr>
              <a:t>Business intelligence (BI) is an umbrella term that includes the applications, infrastructure and tools, and best practices that enable access to and analysis of information to improve and optimize decisions and </a:t>
            </a:r>
            <a:r>
              <a:rPr lang="en-US" sz="2000" dirty="0" smtClean="0">
                <a:solidFill>
                  <a:schemeClr val="bg1"/>
                </a:solidFill>
                <a:latin typeface="+mj-lt"/>
              </a:rPr>
              <a:t>performance.” </a:t>
            </a:r>
            <a:endParaRPr lang="es-419" sz="2000" dirty="0">
              <a:solidFill>
                <a:schemeClr val="bg1"/>
              </a:solidFill>
              <a:latin typeface="+mj-lt"/>
            </a:endParaRPr>
          </a:p>
          <a:p>
            <a:pPr marL="114300" indent="0" algn="just">
              <a:buNone/>
            </a:pPr>
            <a:r>
              <a:rPr lang="en-US" sz="1200" b="1" dirty="0" smtClean="0">
                <a:solidFill>
                  <a:schemeClr val="bg1"/>
                </a:solidFill>
                <a:latin typeface="+mj-lt"/>
              </a:rPr>
              <a:t>Gartner IT Glossary</a:t>
            </a:r>
            <a:endParaRPr lang="it-IT" sz="1200" b="1" dirty="0">
              <a:solidFill>
                <a:schemeClr val="bg1"/>
              </a:solidFill>
              <a:latin typeface="+mj-lt"/>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1" y="4941168"/>
            <a:ext cx="873418" cy="294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7073" y="4941168"/>
            <a:ext cx="762382" cy="294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1959" y="5599600"/>
            <a:ext cx="757711" cy="342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9545" y="5920676"/>
            <a:ext cx="1142580" cy="348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3819" y="4941168"/>
            <a:ext cx="1443241" cy="28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46631" y="4941168"/>
            <a:ext cx="496194" cy="28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63888" y="5325908"/>
            <a:ext cx="798237" cy="268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93915" y="6326585"/>
            <a:ext cx="1186527" cy="34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88025" y="4797152"/>
            <a:ext cx="2232248" cy="1247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1561" y="5229200"/>
            <a:ext cx="2742630" cy="1206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204788" y="4941168"/>
            <a:ext cx="1594105" cy="10668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8332001"/>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412776"/>
            <a:ext cx="8229600" cy="4373563"/>
          </a:xfrm>
        </p:spPr>
        <p:txBody>
          <a:bodyPr>
            <a:normAutofit/>
          </a:bodyPr>
          <a:lstStyle/>
          <a:p>
            <a:pPr marL="114300" indent="0" algn="just">
              <a:buNone/>
            </a:pPr>
            <a:r>
              <a:rPr lang="en-US" sz="2000" dirty="0">
                <a:solidFill>
                  <a:schemeClr val="bg1"/>
                </a:solidFill>
                <a:latin typeface="+mj-lt"/>
              </a:rPr>
              <a:t>What is Business Intelligence? Business Intelligence (BI) is: “The processes, technologies and tools needed to turn data into information and information into knowledge and knowledge into plans that drive profitable business action. BI encompasses data warehousing, business analytics and knowledge management</a:t>
            </a:r>
            <a:r>
              <a:rPr lang="en-US" sz="2000" dirty="0" smtClean="0">
                <a:solidFill>
                  <a:schemeClr val="bg1"/>
                </a:solidFill>
                <a:latin typeface="+mj-lt"/>
              </a:rPr>
              <a:t>.” </a:t>
            </a:r>
            <a:endParaRPr lang="es-419" sz="2000" dirty="0" smtClean="0">
              <a:solidFill>
                <a:schemeClr val="bg1"/>
              </a:solidFill>
              <a:latin typeface="+mj-lt"/>
            </a:endParaRPr>
          </a:p>
          <a:p>
            <a:pPr marL="114300" indent="0" algn="just">
              <a:buNone/>
            </a:pPr>
            <a:endParaRPr lang="es-419" sz="1200" b="1" dirty="0" smtClean="0">
              <a:solidFill>
                <a:schemeClr val="bg1"/>
              </a:solidFill>
              <a:latin typeface="+mj-lt"/>
            </a:endParaRPr>
          </a:p>
          <a:p>
            <a:pPr marL="114300" indent="0" algn="just">
              <a:buNone/>
            </a:pPr>
            <a:r>
              <a:rPr lang="en-US" sz="1200" b="1" dirty="0" smtClean="0">
                <a:solidFill>
                  <a:schemeClr val="bg1"/>
                </a:solidFill>
                <a:latin typeface="+mj-lt"/>
              </a:rPr>
              <a:t>The Data Warehouse Institute, Q4/2002</a:t>
            </a:r>
            <a:endParaRPr lang="it-IT" sz="1200" b="1" dirty="0">
              <a:solidFill>
                <a:schemeClr val="bg1"/>
              </a:solidFill>
              <a:latin typeface="+mj-lt"/>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573016"/>
            <a:ext cx="5040560" cy="2335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Rectángulo redondeado"/>
          <p:cNvSpPr/>
          <p:nvPr/>
        </p:nvSpPr>
        <p:spPr>
          <a:xfrm>
            <a:off x="2123728" y="3573016"/>
            <a:ext cx="648072" cy="208823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13 Rectángulo redondeado"/>
          <p:cNvSpPr/>
          <p:nvPr/>
        </p:nvSpPr>
        <p:spPr>
          <a:xfrm>
            <a:off x="5148064" y="3573017"/>
            <a:ext cx="648072" cy="208823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14 Rectángulo redondeado"/>
          <p:cNvSpPr/>
          <p:nvPr/>
        </p:nvSpPr>
        <p:spPr>
          <a:xfrm>
            <a:off x="5868144" y="3573016"/>
            <a:ext cx="648072" cy="208823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15 Rectángulo redondeado"/>
          <p:cNvSpPr/>
          <p:nvPr/>
        </p:nvSpPr>
        <p:spPr>
          <a:xfrm>
            <a:off x="6588224" y="3573017"/>
            <a:ext cx="576064" cy="201898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4 CuadroTexto"/>
          <p:cNvSpPr txBox="1"/>
          <p:nvPr/>
        </p:nvSpPr>
        <p:spPr>
          <a:xfrm>
            <a:off x="2107767" y="5661250"/>
            <a:ext cx="639919" cy="261610"/>
          </a:xfrm>
          <a:prstGeom prst="rect">
            <a:avLst/>
          </a:prstGeom>
          <a:noFill/>
        </p:spPr>
        <p:txBody>
          <a:bodyPr wrap="none" rtlCol="0">
            <a:spAutoFit/>
          </a:bodyPr>
          <a:lstStyle/>
          <a:p>
            <a:r>
              <a:rPr lang="es-419" sz="1100" b="1" dirty="0" smtClean="0">
                <a:solidFill>
                  <a:srgbClr val="FF0000"/>
                </a:solidFill>
              </a:rPr>
              <a:t>DATOS</a:t>
            </a:r>
            <a:endParaRPr lang="it-IT" sz="1100" b="1" dirty="0">
              <a:solidFill>
                <a:srgbClr val="FF0000"/>
              </a:solidFill>
            </a:endParaRPr>
          </a:p>
        </p:txBody>
      </p:sp>
      <p:sp>
        <p:nvSpPr>
          <p:cNvPr id="18" name="17 CuadroTexto"/>
          <p:cNvSpPr txBox="1"/>
          <p:nvPr/>
        </p:nvSpPr>
        <p:spPr>
          <a:xfrm>
            <a:off x="5004048" y="5661248"/>
            <a:ext cx="931665" cy="246221"/>
          </a:xfrm>
          <a:prstGeom prst="rect">
            <a:avLst/>
          </a:prstGeom>
          <a:noFill/>
        </p:spPr>
        <p:txBody>
          <a:bodyPr wrap="none" rtlCol="0">
            <a:spAutoFit/>
          </a:bodyPr>
          <a:lstStyle/>
          <a:p>
            <a:r>
              <a:rPr lang="es-419" sz="1000" b="1" dirty="0" smtClean="0">
                <a:solidFill>
                  <a:srgbClr val="FF0000"/>
                </a:solidFill>
              </a:rPr>
              <a:t>Informacion</a:t>
            </a:r>
            <a:endParaRPr lang="it-IT" sz="1000" b="1" dirty="0">
              <a:solidFill>
                <a:srgbClr val="FF0000"/>
              </a:solidFill>
            </a:endParaRPr>
          </a:p>
        </p:txBody>
      </p:sp>
      <p:sp>
        <p:nvSpPr>
          <p:cNvPr id="19" name="18 CuadroTexto"/>
          <p:cNvSpPr txBox="1"/>
          <p:nvPr/>
        </p:nvSpPr>
        <p:spPr>
          <a:xfrm>
            <a:off x="5659021" y="3356992"/>
            <a:ext cx="1066318" cy="246221"/>
          </a:xfrm>
          <a:prstGeom prst="rect">
            <a:avLst/>
          </a:prstGeom>
          <a:noFill/>
        </p:spPr>
        <p:txBody>
          <a:bodyPr wrap="none" rtlCol="0">
            <a:spAutoFit/>
          </a:bodyPr>
          <a:lstStyle/>
          <a:p>
            <a:r>
              <a:rPr lang="es-419" sz="1000" b="1" dirty="0" smtClean="0">
                <a:solidFill>
                  <a:schemeClr val="bg1"/>
                </a:solidFill>
              </a:rPr>
              <a:t>Conocimiento</a:t>
            </a:r>
            <a:endParaRPr lang="it-IT" sz="1000" b="1" dirty="0">
              <a:solidFill>
                <a:schemeClr val="bg1"/>
              </a:solidFill>
            </a:endParaRPr>
          </a:p>
        </p:txBody>
      </p:sp>
      <p:sp>
        <p:nvSpPr>
          <p:cNvPr id="20" name="19 CuadroTexto"/>
          <p:cNvSpPr txBox="1"/>
          <p:nvPr/>
        </p:nvSpPr>
        <p:spPr>
          <a:xfrm>
            <a:off x="6444208" y="5549170"/>
            <a:ext cx="788999" cy="400110"/>
          </a:xfrm>
          <a:prstGeom prst="rect">
            <a:avLst/>
          </a:prstGeom>
          <a:noFill/>
        </p:spPr>
        <p:txBody>
          <a:bodyPr wrap="none" rtlCol="0">
            <a:spAutoFit/>
          </a:bodyPr>
          <a:lstStyle/>
          <a:p>
            <a:pPr algn="ctr"/>
            <a:r>
              <a:rPr lang="es-419" sz="1000" b="1" dirty="0" smtClean="0">
                <a:solidFill>
                  <a:srgbClr val="FF0000"/>
                </a:solidFill>
              </a:rPr>
              <a:t>Planes de</a:t>
            </a:r>
          </a:p>
          <a:p>
            <a:pPr algn="ctr"/>
            <a:r>
              <a:rPr lang="es-419" sz="1000" b="1" dirty="0" smtClean="0">
                <a:solidFill>
                  <a:srgbClr val="FF0000"/>
                </a:solidFill>
              </a:rPr>
              <a:t>Accion</a:t>
            </a:r>
            <a:endParaRPr lang="it-IT" sz="1000" b="1" dirty="0">
              <a:solidFill>
                <a:srgbClr val="FF0000"/>
              </a:solidFill>
            </a:endParaRPr>
          </a:p>
        </p:txBody>
      </p:sp>
      <p:sp>
        <p:nvSpPr>
          <p:cNvPr id="6" name="5 Flecha derecha"/>
          <p:cNvSpPr/>
          <p:nvPr/>
        </p:nvSpPr>
        <p:spPr>
          <a:xfrm>
            <a:off x="2107767" y="6093296"/>
            <a:ext cx="5129879" cy="24796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6 CuadroTexto"/>
          <p:cNvSpPr txBox="1"/>
          <p:nvPr/>
        </p:nvSpPr>
        <p:spPr>
          <a:xfrm>
            <a:off x="2555776" y="6237312"/>
            <a:ext cx="4180953" cy="369332"/>
          </a:xfrm>
          <a:prstGeom prst="rect">
            <a:avLst/>
          </a:prstGeom>
          <a:noFill/>
        </p:spPr>
        <p:txBody>
          <a:bodyPr wrap="none" rtlCol="0">
            <a:spAutoFit/>
          </a:bodyPr>
          <a:lstStyle/>
          <a:p>
            <a:r>
              <a:rPr lang="es-419" b="1" dirty="0" smtClean="0">
                <a:solidFill>
                  <a:schemeClr val="bg1"/>
                </a:solidFill>
              </a:rPr>
              <a:t>Procesos de la Business Intelligence</a:t>
            </a:r>
            <a:endParaRPr lang="it-IT" b="1" dirty="0">
              <a:solidFill>
                <a:schemeClr val="bg1"/>
              </a:solidFill>
            </a:endParaRPr>
          </a:p>
        </p:txBody>
      </p:sp>
      <p:sp>
        <p:nvSpPr>
          <p:cNvPr id="17" name="1 Título"/>
          <p:cNvSpPr>
            <a:spLocks noGrp="1"/>
          </p:cNvSpPr>
          <p:nvPr>
            <p:ph type="title"/>
          </p:nvPr>
        </p:nvSpPr>
        <p:spPr>
          <a:xfrm>
            <a:off x="2126892" y="408372"/>
            <a:ext cx="6189524" cy="1039427"/>
          </a:xfrm>
        </p:spPr>
        <p:txBody>
          <a:bodyPr/>
          <a:lstStyle/>
          <a:p>
            <a:r>
              <a:rPr lang="en-US" dirty="0" smtClean="0">
                <a:solidFill>
                  <a:schemeClr val="bg1"/>
                </a:solidFill>
              </a:rPr>
              <a:t>Business Intelligence</a:t>
            </a:r>
            <a:endParaRPr lang="it-IT" dirty="0">
              <a:solidFill>
                <a:schemeClr val="bg1"/>
              </a:solidFill>
            </a:endParaRPr>
          </a:p>
        </p:txBody>
      </p:sp>
    </p:spTree>
    <p:extLst>
      <p:ext uri="{BB962C8B-B14F-4D97-AF65-F5344CB8AC3E}">
        <p14:creationId xmlns:p14="http://schemas.microsoft.com/office/powerpoint/2010/main" val="3694183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anim calcmode="lin" valueType="num">
                                      <p:cBhvr>
                                        <p:cTn id="49" dur="1000" fill="hold"/>
                                        <p:tgtEl>
                                          <p:spTgt spid="20"/>
                                        </p:tgtEl>
                                        <p:attrNameLst>
                                          <p:attrName>ppt_x</p:attrName>
                                        </p:attrNameLst>
                                      </p:cBhvr>
                                      <p:tavLst>
                                        <p:tav tm="0">
                                          <p:val>
                                            <p:strVal val="#ppt_x"/>
                                          </p:val>
                                        </p:tav>
                                        <p:tav tm="100000">
                                          <p:val>
                                            <p:strVal val="#ppt_x"/>
                                          </p:val>
                                        </p:tav>
                                      </p:tavLst>
                                    </p:anim>
                                    <p:anim calcmode="lin" valueType="num">
                                      <p:cBhvr>
                                        <p:cTn id="50" dur="1000" fill="hold"/>
                                        <p:tgtEl>
                                          <p:spTgt spid="2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1000"/>
                                        <p:tgtEl>
                                          <p:spTgt spid="6"/>
                                        </p:tgtEl>
                                      </p:cBhvr>
                                    </p:animEffect>
                                    <p:anim calcmode="lin" valueType="num">
                                      <p:cBhvr>
                                        <p:cTn id="54" dur="1000" fill="hold"/>
                                        <p:tgtEl>
                                          <p:spTgt spid="6"/>
                                        </p:tgtEl>
                                        <p:attrNameLst>
                                          <p:attrName>ppt_x</p:attrName>
                                        </p:attrNameLst>
                                      </p:cBhvr>
                                      <p:tavLst>
                                        <p:tav tm="0">
                                          <p:val>
                                            <p:strVal val="#ppt_x"/>
                                          </p:val>
                                        </p:tav>
                                        <p:tav tm="100000">
                                          <p:val>
                                            <p:strVal val="#ppt_x"/>
                                          </p:val>
                                        </p:tav>
                                      </p:tavLst>
                                    </p:anim>
                                    <p:anim calcmode="lin" valueType="num">
                                      <p:cBhvr>
                                        <p:cTn id="55" dur="1000" fill="hold"/>
                                        <p:tgtEl>
                                          <p:spTgt spid="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1000"/>
                                        <p:tgtEl>
                                          <p:spTgt spid="7"/>
                                        </p:tgtEl>
                                      </p:cBhvr>
                                    </p:animEffect>
                                    <p:anim calcmode="lin" valueType="num">
                                      <p:cBhvr>
                                        <p:cTn id="59" dur="1000" fill="hold"/>
                                        <p:tgtEl>
                                          <p:spTgt spid="7"/>
                                        </p:tgtEl>
                                        <p:attrNameLst>
                                          <p:attrName>ppt_x</p:attrName>
                                        </p:attrNameLst>
                                      </p:cBhvr>
                                      <p:tavLst>
                                        <p:tav tm="0">
                                          <p:val>
                                            <p:strVal val="#ppt_x"/>
                                          </p:val>
                                        </p:tav>
                                        <p:tav tm="100000">
                                          <p:val>
                                            <p:strVal val="#ppt_x"/>
                                          </p:val>
                                        </p:tav>
                                      </p:tavLst>
                                    </p:anim>
                                    <p:anim calcmode="lin" valueType="num">
                                      <p:cBhvr>
                                        <p:cTn id="6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5" grpId="0" animBg="1"/>
      <p:bldP spid="16" grpId="0" animBg="1"/>
      <p:bldP spid="5" grpId="0"/>
      <p:bldP spid="18" grpId="0"/>
      <p:bldP spid="19" grpId="0"/>
      <p:bldP spid="20" grpId="0"/>
      <p:bldP spid="6"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484784"/>
            <a:ext cx="8229600" cy="4373563"/>
          </a:xfrm>
        </p:spPr>
        <p:txBody>
          <a:bodyPr>
            <a:normAutofit/>
          </a:bodyPr>
          <a:lstStyle/>
          <a:p>
            <a:pPr marL="114300" indent="0" algn="just">
              <a:buNone/>
            </a:pPr>
            <a:r>
              <a:rPr lang="en-US" sz="2000" dirty="0" smtClean="0">
                <a:solidFill>
                  <a:schemeClr val="bg1"/>
                </a:solidFill>
                <a:latin typeface="+mj-lt"/>
              </a:rPr>
              <a:t>“</a:t>
            </a:r>
            <a:r>
              <a:rPr lang="en-US" sz="2000" dirty="0">
                <a:solidFill>
                  <a:schemeClr val="bg1"/>
                </a:solidFill>
                <a:latin typeface="+mj-lt"/>
              </a:rPr>
              <a:t>Business Intelligence (or BI) helps predict, track, analyze, and present information as it relates to business performance - it provides the tools your company needs to translate data into actionable information. BI is often defined by the practices and technologies that enable it, such as data analytics, business performance management, data warehousing, dashboards and key performance indicators (KPIs)..” </a:t>
            </a:r>
            <a:endParaRPr lang="es-419" sz="2000" dirty="0">
              <a:solidFill>
                <a:schemeClr val="bg1"/>
              </a:solidFill>
              <a:latin typeface="+mj-lt"/>
            </a:endParaRPr>
          </a:p>
          <a:p>
            <a:pPr marL="114300" indent="0" algn="just">
              <a:buNone/>
            </a:pPr>
            <a:endParaRPr lang="es-419" sz="1400" b="1" dirty="0" smtClean="0">
              <a:solidFill>
                <a:schemeClr val="bg1"/>
              </a:solidFill>
              <a:latin typeface="+mj-lt"/>
            </a:endParaRPr>
          </a:p>
          <a:p>
            <a:pPr marL="114300" indent="0" algn="just">
              <a:buNone/>
            </a:pPr>
            <a:r>
              <a:rPr lang="es-419" sz="1400" b="1" dirty="0" smtClean="0">
                <a:solidFill>
                  <a:schemeClr val="bg1"/>
                </a:solidFill>
                <a:latin typeface="+mj-lt"/>
              </a:rPr>
              <a:t>IBM</a:t>
            </a:r>
            <a:endParaRPr lang="es-419" sz="1400" b="1" dirty="0">
              <a:solidFill>
                <a:schemeClr val="bg1"/>
              </a:solidFill>
              <a:latin typeface="+mj-l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3501008"/>
            <a:ext cx="4639444" cy="306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12 Rectángulo redondeado"/>
          <p:cNvSpPr/>
          <p:nvPr/>
        </p:nvSpPr>
        <p:spPr>
          <a:xfrm>
            <a:off x="5148064" y="4552785"/>
            <a:ext cx="1759124" cy="201541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sp>
        <p:nvSpPr>
          <p:cNvPr id="14" name="13 CuadroTexto"/>
          <p:cNvSpPr txBox="1"/>
          <p:nvPr/>
        </p:nvSpPr>
        <p:spPr>
          <a:xfrm rot="5400000">
            <a:off x="6415388" y="5439142"/>
            <a:ext cx="1229824" cy="246221"/>
          </a:xfrm>
          <a:prstGeom prst="rect">
            <a:avLst/>
          </a:prstGeom>
          <a:noFill/>
        </p:spPr>
        <p:txBody>
          <a:bodyPr wrap="none" rtlCol="0">
            <a:spAutoFit/>
          </a:bodyPr>
          <a:lstStyle/>
          <a:p>
            <a:r>
              <a:rPr lang="it-IT" sz="1000" b="1" dirty="0" smtClean="0">
                <a:solidFill>
                  <a:schemeClr val="bg1"/>
                </a:solidFill>
              </a:rPr>
              <a:t>D</a:t>
            </a:r>
            <a:r>
              <a:rPr lang="es-419" sz="1000" b="1" dirty="0" smtClean="0">
                <a:solidFill>
                  <a:schemeClr val="bg1"/>
                </a:solidFill>
              </a:rPr>
              <a:t>ATA ANALYTICS</a:t>
            </a:r>
            <a:endParaRPr lang="it-IT" sz="1000" b="1" dirty="0">
              <a:solidFill>
                <a:schemeClr val="bg1"/>
              </a:solidFill>
            </a:endParaRPr>
          </a:p>
        </p:txBody>
      </p:sp>
      <p:sp>
        <p:nvSpPr>
          <p:cNvPr id="15" name="14 Rectángulo redondeado"/>
          <p:cNvSpPr/>
          <p:nvPr/>
        </p:nvSpPr>
        <p:spPr>
          <a:xfrm>
            <a:off x="5148064" y="3501010"/>
            <a:ext cx="1759124" cy="105177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sp>
        <p:nvSpPr>
          <p:cNvPr id="16" name="15 CuadroTexto"/>
          <p:cNvSpPr txBox="1"/>
          <p:nvPr/>
        </p:nvSpPr>
        <p:spPr>
          <a:xfrm rot="5400000">
            <a:off x="6654368" y="3826845"/>
            <a:ext cx="1051777" cy="400110"/>
          </a:xfrm>
          <a:prstGeom prst="rect">
            <a:avLst/>
          </a:prstGeom>
          <a:noFill/>
        </p:spPr>
        <p:txBody>
          <a:bodyPr wrap="square" rtlCol="0">
            <a:spAutoFit/>
          </a:bodyPr>
          <a:lstStyle/>
          <a:p>
            <a:pPr algn="ctr"/>
            <a:r>
              <a:rPr lang="es-419" sz="1000" b="1" dirty="0" smtClean="0">
                <a:solidFill>
                  <a:schemeClr val="bg1"/>
                </a:solidFill>
              </a:rPr>
              <a:t>KPIs  &amp; DASHBOARDS</a:t>
            </a:r>
            <a:endParaRPr lang="it-IT" sz="1000" b="1" dirty="0">
              <a:solidFill>
                <a:schemeClr val="bg1"/>
              </a:solidFill>
            </a:endParaRPr>
          </a:p>
        </p:txBody>
      </p:sp>
      <p:sp>
        <p:nvSpPr>
          <p:cNvPr id="4" name="3 Flecha doblada hacia arriba"/>
          <p:cNvSpPr/>
          <p:nvPr/>
        </p:nvSpPr>
        <p:spPr>
          <a:xfrm>
            <a:off x="3419872" y="4981941"/>
            <a:ext cx="2059961" cy="1295736"/>
          </a:xfrm>
          <a:prstGeom prst="bentUp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s-419" sz="10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Predecir – Seguimiento -  Analisis - Presentacion</a:t>
            </a:r>
            <a:endParaRPr lang="it-IT" sz="10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1" name="1 Título"/>
          <p:cNvSpPr txBox="1">
            <a:spLocks/>
          </p:cNvSpPr>
          <p:nvPr/>
        </p:nvSpPr>
        <p:spPr>
          <a:xfrm>
            <a:off x="2126892" y="408372"/>
            <a:ext cx="6189524" cy="1039427"/>
          </a:xfrm>
          <a:prstGeom prst="rect">
            <a:avLst/>
          </a:prstGeom>
        </p:spPr>
        <p:txBody>
          <a:bodyPr/>
          <a:lst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a:lstStyle>
          <a:p>
            <a:r>
              <a:rPr lang="en-US" smtClean="0">
                <a:solidFill>
                  <a:schemeClr val="bg1"/>
                </a:solidFill>
              </a:rPr>
              <a:t>Business Intelligence</a:t>
            </a:r>
            <a:endParaRPr lang="it-IT" dirty="0">
              <a:solidFill>
                <a:schemeClr val="bg1"/>
              </a:solidFill>
            </a:endParaRPr>
          </a:p>
        </p:txBody>
      </p:sp>
    </p:spTree>
    <p:extLst>
      <p:ext uri="{BB962C8B-B14F-4D97-AF65-F5344CB8AC3E}">
        <p14:creationId xmlns:p14="http://schemas.microsoft.com/office/powerpoint/2010/main" val="35614331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 Título"/>
          <p:cNvSpPr txBox="1">
            <a:spLocks/>
          </p:cNvSpPr>
          <p:nvPr/>
        </p:nvSpPr>
        <p:spPr>
          <a:xfrm>
            <a:off x="1259632" y="476672"/>
            <a:ext cx="6912768"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500" cap="all" dirty="0">
                <a:solidFill>
                  <a:schemeClr val="bg1"/>
                </a:solidFill>
              </a:rPr>
              <a:t>Business Intelligence </a:t>
            </a:r>
            <a:endParaRPr lang="it-IT" sz="3600" b="1" dirty="0">
              <a:solidFill>
                <a:schemeClr val="bg1"/>
              </a:solidFill>
              <a:latin typeface="Arial" pitchFamily="34" charset="0"/>
              <a:cs typeface="Arial" pitchFamily="34" charset="0"/>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908720"/>
            <a:ext cx="6984776" cy="432048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2" name="1 CuadroTexto"/>
          <p:cNvSpPr txBox="1"/>
          <p:nvPr/>
        </p:nvSpPr>
        <p:spPr>
          <a:xfrm>
            <a:off x="299688" y="4941168"/>
            <a:ext cx="8674169" cy="1077218"/>
          </a:xfrm>
          <a:prstGeom prst="rect">
            <a:avLst/>
          </a:prstGeom>
          <a:noFill/>
        </p:spPr>
        <p:txBody>
          <a:bodyPr wrap="none" rtlCol="0">
            <a:spAutoFit/>
          </a:bodyPr>
          <a:lstStyle/>
          <a:p>
            <a:pPr algn="ctr"/>
            <a:r>
              <a:rPr lang="es-419" b="1" dirty="0" smtClean="0">
                <a:solidFill>
                  <a:schemeClr val="bg1"/>
                </a:solidFill>
              </a:rPr>
              <a:t>OPORTUNIDAD  &amp; FLEXIBILIDAD PARA LA TOMA DE DECISIONES</a:t>
            </a:r>
          </a:p>
          <a:p>
            <a:pPr algn="ctr"/>
            <a:endParaRPr lang="es-419" sz="2000" b="1" dirty="0">
              <a:solidFill>
                <a:schemeClr val="bg1"/>
              </a:solidFill>
            </a:endParaRPr>
          </a:p>
          <a:p>
            <a:pPr algn="ctr"/>
            <a:r>
              <a:rPr lang="es-419" sz="2400" b="1" dirty="0" smtClean="0">
                <a:solidFill>
                  <a:schemeClr val="bg1"/>
                </a:solidFill>
              </a:rPr>
              <a:t>DATOS = ACTIVO ESTRATEGICO DE LAS ORGANIZACIONES</a:t>
            </a:r>
            <a:endParaRPr lang="it-IT" sz="2400" b="1" dirty="0">
              <a:solidFill>
                <a:schemeClr val="bg1"/>
              </a:solidFill>
            </a:endParaRPr>
          </a:p>
        </p:txBody>
      </p:sp>
    </p:spTree>
    <p:extLst>
      <p:ext uri="{BB962C8B-B14F-4D97-AF65-F5344CB8AC3E}">
        <p14:creationId xmlns:p14="http://schemas.microsoft.com/office/powerpoint/2010/main" val="6535170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6128" y="877405"/>
            <a:ext cx="8260672" cy="1039427"/>
          </a:xfrm>
        </p:spPr>
        <p:txBody>
          <a:bodyPr>
            <a:normAutofit/>
          </a:bodyPr>
          <a:lstStyle/>
          <a:p>
            <a:r>
              <a:rPr lang="en-US" sz="2400" b="1" dirty="0" smtClean="0">
                <a:solidFill>
                  <a:schemeClr val="bg1"/>
                </a:solidFill>
              </a:rPr>
              <a:t>Business Intelligence</a:t>
            </a:r>
            <a:r>
              <a:rPr lang="es-419" sz="2400" b="1" dirty="0" smtClean="0">
                <a:solidFill>
                  <a:schemeClr val="bg1"/>
                </a:solidFill>
              </a:rPr>
              <a:t> = processes &amp; technology</a:t>
            </a:r>
            <a:endParaRPr lang="it-IT" sz="2400" b="1" dirty="0">
              <a:solidFill>
                <a:schemeClr val="bg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2420887"/>
            <a:ext cx="4176464" cy="26863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062" y="2420888"/>
            <a:ext cx="4472946" cy="27363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CuadroTexto"/>
          <p:cNvSpPr txBox="1"/>
          <p:nvPr/>
        </p:nvSpPr>
        <p:spPr>
          <a:xfrm>
            <a:off x="1907704" y="5301208"/>
            <a:ext cx="1438214" cy="369332"/>
          </a:xfrm>
          <a:prstGeom prst="rect">
            <a:avLst/>
          </a:prstGeom>
          <a:noFill/>
        </p:spPr>
        <p:txBody>
          <a:bodyPr wrap="none" rtlCol="0">
            <a:spAutoFit/>
          </a:bodyPr>
          <a:lstStyle/>
          <a:p>
            <a:r>
              <a:rPr lang="es-419" b="1" dirty="0" smtClean="0">
                <a:solidFill>
                  <a:schemeClr val="bg1"/>
                </a:solidFill>
              </a:rPr>
              <a:t>NEGOCIOS</a:t>
            </a:r>
            <a:endParaRPr lang="it-IT" b="1" dirty="0">
              <a:solidFill>
                <a:schemeClr val="bg1"/>
              </a:solidFill>
            </a:endParaRPr>
          </a:p>
        </p:txBody>
      </p:sp>
      <p:sp>
        <p:nvSpPr>
          <p:cNvPr id="6" name="5 CuadroTexto"/>
          <p:cNvSpPr txBox="1"/>
          <p:nvPr/>
        </p:nvSpPr>
        <p:spPr>
          <a:xfrm>
            <a:off x="5798082" y="5301208"/>
            <a:ext cx="1670650" cy="369332"/>
          </a:xfrm>
          <a:prstGeom prst="rect">
            <a:avLst/>
          </a:prstGeom>
          <a:noFill/>
        </p:spPr>
        <p:txBody>
          <a:bodyPr wrap="none" rtlCol="0">
            <a:spAutoFit/>
          </a:bodyPr>
          <a:lstStyle/>
          <a:p>
            <a:r>
              <a:rPr lang="es-419" b="1" dirty="0" smtClean="0">
                <a:solidFill>
                  <a:schemeClr val="bg1"/>
                </a:solidFill>
              </a:rPr>
              <a:t>TECNOLOGIA</a:t>
            </a:r>
            <a:endParaRPr lang="it-IT" b="1" dirty="0">
              <a:solidFill>
                <a:schemeClr val="bg1"/>
              </a:solidFill>
            </a:endParaRPr>
          </a:p>
        </p:txBody>
      </p:sp>
    </p:spTree>
    <p:extLst>
      <p:ext uri="{BB962C8B-B14F-4D97-AF65-F5344CB8AC3E}">
        <p14:creationId xmlns:p14="http://schemas.microsoft.com/office/powerpoint/2010/main" val="1366684828"/>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6128" y="877405"/>
            <a:ext cx="8260672" cy="1039427"/>
          </a:xfrm>
        </p:spPr>
        <p:txBody>
          <a:bodyPr>
            <a:normAutofit/>
          </a:bodyPr>
          <a:lstStyle/>
          <a:p>
            <a:r>
              <a:rPr lang="en-US" sz="2400" b="1" dirty="0" smtClean="0">
                <a:solidFill>
                  <a:schemeClr val="bg1"/>
                </a:solidFill>
              </a:rPr>
              <a:t>Business Intelligence</a:t>
            </a:r>
            <a:r>
              <a:rPr lang="es-419" sz="2400" b="1" dirty="0" smtClean="0">
                <a:solidFill>
                  <a:schemeClr val="bg1"/>
                </a:solidFill>
              </a:rPr>
              <a:t> </a:t>
            </a:r>
            <a:r>
              <a:rPr lang="es-419" sz="2400" b="1" dirty="0" smtClean="0">
                <a:solidFill>
                  <a:schemeClr val="bg1"/>
                </a:solidFill>
              </a:rPr>
              <a:t>- HHRR</a:t>
            </a:r>
            <a:endParaRPr lang="it-IT" sz="2400" b="1" dirty="0">
              <a:solidFill>
                <a:schemeClr val="bg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772816"/>
            <a:ext cx="6343650" cy="45910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4136554"/>
            <a:ext cx="2937069" cy="1236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CuadroTexto"/>
          <p:cNvSpPr txBox="1"/>
          <p:nvPr/>
        </p:nvSpPr>
        <p:spPr>
          <a:xfrm>
            <a:off x="5464470" y="3501008"/>
            <a:ext cx="697627" cy="369332"/>
          </a:xfrm>
          <a:prstGeom prst="rect">
            <a:avLst/>
          </a:prstGeom>
          <a:noFill/>
        </p:spPr>
        <p:txBody>
          <a:bodyPr wrap="none" rtlCol="0">
            <a:spAutoFit/>
          </a:bodyPr>
          <a:lstStyle/>
          <a:p>
            <a:r>
              <a:rPr lang="es-419" b="1" dirty="0" smtClean="0">
                <a:solidFill>
                  <a:srgbClr val="FF0000"/>
                </a:solidFill>
              </a:rPr>
              <a:t>2013</a:t>
            </a:r>
            <a:endParaRPr lang="it-IT" b="1" dirty="0">
              <a:solidFill>
                <a:srgbClr val="FF0000"/>
              </a:solidFill>
            </a:endParaRPr>
          </a:p>
        </p:txBody>
      </p:sp>
    </p:spTree>
    <p:extLst>
      <p:ext uri="{BB962C8B-B14F-4D97-AF65-F5344CB8AC3E}">
        <p14:creationId xmlns:p14="http://schemas.microsoft.com/office/powerpoint/2010/main" val="1861420129"/>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solidFill>
                  <a:schemeClr val="bg1"/>
                </a:solidFill>
              </a:rPr>
              <a:t>B</a:t>
            </a:r>
            <a:r>
              <a:rPr lang="es-419" dirty="0" smtClean="0">
                <a:solidFill>
                  <a:schemeClr val="bg1"/>
                </a:solidFill>
              </a:rPr>
              <a:t>I &amp; BA</a:t>
            </a:r>
            <a:endParaRPr lang="it-IT" dirty="0">
              <a:solidFill>
                <a:schemeClr val="bg1"/>
              </a:solidFill>
            </a:endParaRPr>
          </a:p>
        </p:txBody>
      </p:sp>
      <p:pic>
        <p:nvPicPr>
          <p:cNvPr id="4" name="Picture 2" descr="business-intelligence-vs-business-analytics-bann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0883" y="1628800"/>
            <a:ext cx="8601597" cy="3816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6174371"/>
      </p:ext>
    </p:extLst>
  </p:cSld>
  <p:clrMapOvr>
    <a:masterClrMapping/>
  </p:clrMapOvr>
  <p:transition spd="slow">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oticario">
  <a:themeElements>
    <a:clrScheme name="Boticario">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Boticario">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oticario">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3963</TotalTime>
  <Words>355</Words>
  <Application>Microsoft Office PowerPoint</Application>
  <PresentationFormat>Presentación en pantalla (4:3)</PresentationFormat>
  <Paragraphs>73</Paragraphs>
  <Slides>27</Slides>
  <Notes>1</Notes>
  <HiddenSlides>0</HiddenSlides>
  <MMClips>0</MMClips>
  <ScaleCrop>false</ScaleCrop>
  <HeadingPairs>
    <vt:vector size="4" baseType="variant">
      <vt:variant>
        <vt:lpstr>Tema</vt:lpstr>
      </vt:variant>
      <vt:variant>
        <vt:i4>1</vt:i4>
      </vt:variant>
      <vt:variant>
        <vt:lpstr>Títulos de diapositiva</vt:lpstr>
      </vt:variant>
      <vt:variant>
        <vt:i4>27</vt:i4>
      </vt:variant>
    </vt:vector>
  </HeadingPairs>
  <TitlesOfParts>
    <vt:vector size="28" baseType="lpstr">
      <vt:lpstr>Boticario</vt:lpstr>
      <vt:lpstr>Inteligencia de Negocios </vt:lpstr>
      <vt:lpstr>Business Intelligence</vt:lpstr>
      <vt:lpstr>Business Intelligence</vt:lpstr>
      <vt:lpstr>Business Intelligence</vt:lpstr>
      <vt:lpstr>Presentación de PowerPoint</vt:lpstr>
      <vt:lpstr>Presentación de PowerPoint</vt:lpstr>
      <vt:lpstr>Business Intelligence = processes &amp; technology</vt:lpstr>
      <vt:lpstr>Business Intelligence - HHRR</vt:lpstr>
      <vt:lpstr>BI &amp; BA</vt:lpstr>
      <vt:lpstr>SAP Business Analytics</vt:lpstr>
      <vt:lpstr>SAS Business Analytics</vt:lpstr>
      <vt:lpstr>What is ANALYTICS?</vt:lpstr>
      <vt:lpstr>What is ANALYTICS?</vt:lpstr>
      <vt:lpstr>Presentación de PowerPoint</vt:lpstr>
      <vt:lpstr>Forrester Wave: Agile Business Intelligence, Q2 ‘14</vt:lpstr>
      <vt:lpstr>Soluciones de bi</vt:lpstr>
      <vt:lpstr>Foco en las bases de la organizacion</vt:lpstr>
      <vt:lpstr>informacion agil, flexible y sencilla </vt:lpstr>
      <vt:lpstr>servicios</vt:lpstr>
      <vt:lpstr>Forrester wave </vt:lpstr>
      <vt:lpstr>Soluciones bi pequeÑas</vt:lpstr>
      <vt:lpstr>Soluciones bi medias</vt:lpstr>
      <vt:lpstr>Soluciones bi grandes</vt:lpstr>
      <vt:lpstr>Arquitectura de BI</vt:lpstr>
      <vt:lpstr>Staging area</vt:lpstr>
      <vt:lpstr>datawarehouse</vt:lpstr>
      <vt:lpstr>cubos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Inteligencia de Negocios</dc:title>
  <dc:creator>Pedro Chavez</dc:creator>
  <cp:lastModifiedBy>Pedro</cp:lastModifiedBy>
  <cp:revision>64</cp:revision>
  <dcterms:created xsi:type="dcterms:W3CDTF">2015-03-20T20:20:12Z</dcterms:created>
  <dcterms:modified xsi:type="dcterms:W3CDTF">2015-08-29T07:18:26Z</dcterms:modified>
</cp:coreProperties>
</file>